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4"/>
    <p:sldMasterId id="2147483948" r:id="rId5"/>
  </p:sldMasterIdLst>
  <p:notesMasterIdLst>
    <p:notesMasterId r:id="rId61"/>
  </p:notesMasterIdLst>
  <p:sldIdLst>
    <p:sldId id="350" r:id="rId6"/>
    <p:sldId id="267" r:id="rId7"/>
    <p:sldId id="284" r:id="rId8"/>
    <p:sldId id="279" r:id="rId9"/>
    <p:sldId id="285" r:id="rId10"/>
    <p:sldId id="288" r:id="rId11"/>
    <p:sldId id="289" r:id="rId12"/>
    <p:sldId id="290" r:id="rId13"/>
    <p:sldId id="348" r:id="rId14"/>
    <p:sldId id="266" r:id="rId15"/>
    <p:sldId id="291" r:id="rId16"/>
    <p:sldId id="268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46" r:id="rId26"/>
    <p:sldId id="337" r:id="rId27"/>
    <p:sldId id="338" r:id="rId28"/>
    <p:sldId id="300" r:id="rId29"/>
    <p:sldId id="301" r:id="rId30"/>
    <p:sldId id="302" r:id="rId31"/>
    <p:sldId id="351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47" r:id="rId41"/>
    <p:sldId id="314" r:id="rId42"/>
    <p:sldId id="315" r:id="rId43"/>
    <p:sldId id="316" r:id="rId44"/>
    <p:sldId id="317" r:id="rId45"/>
    <p:sldId id="318" r:id="rId46"/>
    <p:sldId id="319" r:id="rId47"/>
    <p:sldId id="320" r:id="rId48"/>
    <p:sldId id="321" r:id="rId49"/>
    <p:sldId id="322" r:id="rId50"/>
    <p:sldId id="345" r:id="rId51"/>
    <p:sldId id="325" r:id="rId52"/>
    <p:sldId id="326" r:id="rId53"/>
    <p:sldId id="327" r:id="rId54"/>
    <p:sldId id="328" r:id="rId55"/>
    <p:sldId id="329" r:id="rId56"/>
    <p:sldId id="330" r:id="rId57"/>
    <p:sldId id="331" r:id="rId58"/>
    <p:sldId id="332" r:id="rId59"/>
    <p:sldId id="335" r:id="rId6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E33C"/>
    <a:srgbClr val="3165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45"/>
    <p:restoredTop sz="71972" autoAdjust="0"/>
  </p:normalViewPr>
  <p:slideViewPr>
    <p:cSldViewPr snapToGrid="0" snapToObjects="1">
      <p:cViewPr>
        <p:scale>
          <a:sx n="67" d="100"/>
          <a:sy n="67" d="100"/>
        </p:scale>
        <p:origin x="120" y="86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3" d="100"/>
          <a:sy n="93" d="100"/>
        </p:scale>
        <p:origin x="378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5" Type="http://schemas.openxmlformats.org/officeDocument/2006/relationships/slideMaster" Target="slideMasters/slideMaster2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EBF98-CA0D-534C-A20C-64AD7B4C8B50}" type="datetimeFigureOut">
              <a:rPr lang="en-US" smtClean="0"/>
              <a:t>8/11/22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671015-C9A7-E442-A272-92807C047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0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71015-C9A7-E442-A272-92807C0471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81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a9524f756_0_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a9524f756_0_5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9a9524f756_0_5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9a9524f756_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9a9524f756_0_5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9a9524f756_0_5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a9524f756_0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a9524f756_0_6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9a9524f756_0_6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a9524f756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9a9524f756_0_6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9a9524f756_0_6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a9524f756_0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9a9524f756_0_7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9a9524f756_0_7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9a9524f756_0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9a9524f756_0_6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9a9524f756_0_6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9a9524f756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9a9524f756_0_6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9a9524f756_0_6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9a9524f756_0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9a9524f756_0_6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9a9524f756_0_6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71015-C9A7-E442-A272-92807C04718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1732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9a9524f756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3" name="Google Shape;283;g9a9524f756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71015-C9A7-E442-A272-92807C0471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3892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9a9524f756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9a9524f756_0_6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9a9524f756_0_6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9a9524f756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1" name="Google Shape;301;g9a9524f756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3d8783dfd_7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9" name="Google Shape;309;g53d8783dfd_7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9a9524f756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9a9524f756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71015-C9A7-E442-A272-92807C04718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585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3d8783dfd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3d8783dfd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6" name="Google Shape;336;g53d8783dfd_4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3d8783dfd_4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3d8783dfd_4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7" name="Google Shape;347;g53d8783dfd_4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9e80af7f0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9e80af7f00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6" name="Google Shape;356;g9e80af7f00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9a9524f75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" name="Google Shape;377;g9a9524f75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3d8783dfd_7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53d8783dfd_7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53d8783dfd_7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9a9524f756_0_4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9a9524f756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9a9524f756_0_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9a9524f756_0_7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g9a9524f756_0_7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9e80af7f00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9e80af7f00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6" name="Google Shape;406;g9e80af7f00_1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9a9524f756_0_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4" name="Google Shape;414;g9a9524f756_0_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71015-C9A7-E442-A272-92807C04718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9516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9a9524f75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6" name="Google Shape;436;g9a9524f75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0924783b0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a0924783b0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9" name="Google Shape;449;ga0924783b0_1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9a9524f75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8" name="Google Shape;458;g9a9524f75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a0abc4375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a0abc4375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8" name="Google Shape;468;ga0abc4375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9a9524f756_0_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9a9524f756_0_7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8" name="Google Shape;478;g9a9524f756_0_7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9a9524f756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9a9524f756_0_7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8" name="Google Shape;488;g9a9524f756_0_7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a9524f756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9a9524f756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9a9524f756_0_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9a9524f756_0_7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8" name="Google Shape;498;g9a9524f756_0_7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a0abc4375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a0abc4375e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7" name="Google Shape;507;ga0abc4375e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a0abc4375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a0abc4375e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6" name="Google Shape;516;ga0abc4375e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71015-C9A7-E442-A272-92807C04718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3176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9a9524f756_0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7" name="Google Shape;537;g9a9524f756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9a9524f756_0_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5" name="Google Shape;545;g9a9524f756_0_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9a9524f756_0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3" name="Google Shape;553;g9a9524f756_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a0abc4375e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a0abc4375e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2" name="Google Shape;562;ga0abc4375e_1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9a9524f756_0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0" name="Google Shape;570;g9a9524f756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9bb7a6cc45_3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9bb7a6cc45_3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9" name="Google Shape;579;g9bb7a6cc45_3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a9524f756_0_4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9a9524f756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9bb7a6cc45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9bb7a6cc45_3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8" name="Google Shape;588;g9bb7a6cc45_3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9bb7a6cc4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9bb7a6cc45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7" name="Google Shape;597;g9bb7a6cc45_3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9e20a450a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9e20a450ac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g9e20a450ac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71015-C9A7-E442-A272-92807C0471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809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9a9524f756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" name="Google Shape;175;g9a9524f756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9d6c231378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9d6c231378_1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9d6c231378_1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9a9524f756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9a9524f756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8131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880C09-58BE-704C-9EF5-700C1A4D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398045"/>
            <a:ext cx="8289236" cy="6095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F92CB7-DE02-2F4F-B713-66029614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3000"/>
            <a:ext cx="8289235" cy="24193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0787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949927"/>
            <a:ext cx="8289236" cy="55418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47568"/>
            <a:ext cx="8289235" cy="29737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0624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880C09-58BE-704C-9EF5-700C1A4D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398045"/>
            <a:ext cx="8289236" cy="6095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F92CB7-DE02-2F4F-B713-66029614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3000"/>
            <a:ext cx="8289235" cy="24193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9262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949927"/>
            <a:ext cx="8289236" cy="55418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47826"/>
            <a:ext cx="8289235" cy="29734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1688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880C09-58BE-704C-9EF5-700C1A4D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398045"/>
            <a:ext cx="8289236" cy="6095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F92CB7-DE02-2F4F-B713-66029614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3001"/>
            <a:ext cx="8289235" cy="24193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5412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949927"/>
            <a:ext cx="8289236" cy="55418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47824"/>
            <a:ext cx="8289235" cy="29734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5244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880C09-58BE-704C-9EF5-700C1A4D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398045"/>
            <a:ext cx="8289236" cy="6095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F92CB7-DE02-2F4F-B713-66029614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3001"/>
            <a:ext cx="8289235" cy="24193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9623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949927"/>
            <a:ext cx="8289236" cy="55418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47825"/>
            <a:ext cx="8289235" cy="29734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93717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F92CB7-DE02-2F4F-B713-66029614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3001"/>
            <a:ext cx="8289235" cy="24193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67100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B5EF5-08C3-D1EB-3A15-6FC1DD865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5D1C73-C849-7275-0616-9B672AEAC9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1CFF1-FCA2-12D1-D80A-A9423424C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99B82-D635-BB41-9A70-0D48015450C6}" type="datetimeFigureOut">
              <a:rPr lang="en-US" smtClean="0"/>
              <a:t>8/11/22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6C637-5CD4-90FA-93E7-F1E02F528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C56BB-D071-E987-896C-11BD096F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501FE-1213-0342-B4A5-70386A598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459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1611" y="1011929"/>
            <a:ext cx="8460777" cy="65432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lnSpc>
                <a:spcPct val="90000"/>
              </a:lnSpc>
              <a:defRPr sz="3600" spc="-8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Conference Session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4558" y="2024683"/>
            <a:ext cx="8460776" cy="36036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0" cap="none" spc="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6555C-80AA-C499-1CA3-C808071C2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35" y="951369"/>
            <a:ext cx="8863693" cy="496432"/>
          </a:xfrm>
        </p:spPr>
        <p:txBody>
          <a:bodyPr>
            <a:noAutofit/>
          </a:bodyPr>
          <a:lstStyle>
            <a:lvl1pPr>
              <a:defRPr sz="28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A4CDD-8006-B414-1864-9785D625E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134" y="1648731"/>
            <a:ext cx="8863693" cy="2977698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3819D-2A9E-63E5-1007-A439EE3B6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99B82-D635-BB41-9A70-0D48015450C6}" type="datetimeFigureOut">
              <a:rPr lang="en-US" smtClean="0"/>
              <a:t>8/11/22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312EA-1C80-2E71-E6FB-E4CDAD2FF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D03B9-1DC2-9AC6-F2D7-1DB3005D2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12427" y="4767263"/>
            <a:ext cx="2057400" cy="274637"/>
          </a:xfrm>
        </p:spPr>
        <p:txBody>
          <a:bodyPr/>
          <a:lstStyle/>
          <a:p>
            <a:fld id="{889501FE-1213-0342-B4A5-70386A598E1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F1995C-6E39-E506-6553-D1756F88C1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1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286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96F50-2A06-29FA-BAE0-9C09D7DBE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A4C19-BE1C-94C5-27D9-B20CBC1AF6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C39C5-EC42-976B-755E-02E67E276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99B82-D635-BB41-9A70-0D48015450C6}" type="datetimeFigureOut">
              <a:rPr lang="en-US" smtClean="0"/>
              <a:t>8/11/22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B4D80-5BDF-75C5-4EAF-BFECE4485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06D86-9453-7D25-75E6-A28D8EC99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501FE-1213-0342-B4A5-70386A598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078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FB41D-E7EA-7268-A18D-ECD834E92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1B4B4-25DA-F089-F65A-61766B34E4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474096-1214-7ACC-1CF3-59B56F10EA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86E37-E3D3-46DF-C6F4-018E164A3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99B82-D635-BB41-9A70-0D48015450C6}" type="datetimeFigureOut">
              <a:rPr lang="en-US" smtClean="0"/>
              <a:t>8/11/22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EDE94E-77AD-8BAF-47E5-D33E5ADB5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74E2EB-DF5C-0F02-D76D-B42E1026F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501FE-1213-0342-B4A5-70386A598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412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68C33-B3FC-8E19-35A9-8F93AE0EF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3124F-14CD-BEED-CB75-738F2E9FD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C9FBD-ACA7-2006-C653-C290B8CD40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F0C1BD-DA3E-5F5C-AC4D-6910107AE8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BDF5A1-1044-A0FB-061C-137ADF679F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D2FC11-D19C-12EF-416A-281BE9DD5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99B82-D635-BB41-9A70-0D48015450C6}" type="datetimeFigureOut">
              <a:rPr lang="en-US" smtClean="0"/>
              <a:t>8/11/22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E31239-D405-28EB-7583-7F13A5090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E0789B-EDD2-2ACF-8954-2EA00E20E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501FE-1213-0342-B4A5-70386A598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6943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C0FE6-C2C2-7355-68F3-A04AAD3D9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B3959A-0BF9-D97B-CDA7-95B38D6D5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99B82-D635-BB41-9A70-0D48015450C6}" type="datetimeFigureOut">
              <a:rPr lang="en-US" smtClean="0"/>
              <a:t>8/11/22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061D5-1FB9-D71C-D407-91C1F30A5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1E931D-4D21-4238-DDFD-CA60BC811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501FE-1213-0342-B4A5-70386A598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230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B43ABD-E1C5-52AB-63AC-11553C257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99B82-D635-BB41-9A70-0D48015450C6}" type="datetimeFigureOut">
              <a:rPr lang="en-US" smtClean="0"/>
              <a:t>8/11/22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F34AF7-A3FD-26F1-1B25-F48D7EB5E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2424B-E20F-678A-CCAC-20FE26D24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501FE-1213-0342-B4A5-70386A598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029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9C6A8-4F78-D6B5-210D-AB8C4310A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F6748-5560-18C6-E32F-B0E610F6C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B0375B-621E-8BE4-0BB0-D2587CA84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9AE695-DF48-3702-F663-1D7C40F62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99B82-D635-BB41-9A70-0D48015450C6}" type="datetimeFigureOut">
              <a:rPr lang="en-US" smtClean="0"/>
              <a:t>8/11/22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60BC72-0ED4-61A1-A8F0-7808220CD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374B45-3DE3-764E-A69B-F93F6526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501FE-1213-0342-B4A5-70386A598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3047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3DAEB-C99E-367E-24C9-5D4ABA36A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511F9A-92C3-724C-780B-4D4414FD72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C17A8E-F4F0-F7D0-50B4-C4586B3D64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F8E89C-5373-FF44-B4D2-AFDD8991D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99B82-D635-BB41-9A70-0D48015450C6}" type="datetimeFigureOut">
              <a:rPr lang="en-US" smtClean="0"/>
              <a:t>8/11/22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5D013-8BDC-E39C-9C10-66A88BAFF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7371E-754E-6C1A-C826-6813EEA3F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501FE-1213-0342-B4A5-70386A598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3371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0DE9F-C47E-9B84-B1AC-376AD1716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81E0BA-4485-C769-92CB-C439684B6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0EEEE-9C99-BEE3-119B-1548F09FE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99B82-D635-BB41-9A70-0D48015450C6}" type="datetimeFigureOut">
              <a:rPr lang="en-US" smtClean="0"/>
              <a:t>8/11/22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C9316-4AC7-D200-0D84-DDDC12D3F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2B208A-D78A-B3B6-7E8F-DCD8AF513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501FE-1213-0342-B4A5-70386A598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998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4C2F62-42E8-581F-D488-B97EF2F242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99BE26-731D-461F-57DF-330F519886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06C86-C37A-AE79-18FC-CD522824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99B82-D635-BB41-9A70-0D48015450C6}" type="datetimeFigureOut">
              <a:rPr lang="en-US" smtClean="0"/>
              <a:t>8/11/22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C387AE-0342-93FA-19AD-A8E8116B9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BEA37-4558-2E27-0E38-9CA30C971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501FE-1213-0342-B4A5-70386A598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404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4139" y="1055377"/>
            <a:ext cx="4491612" cy="114047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3600" spc="-8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34140" y="2874655"/>
            <a:ext cx="4491612" cy="114047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b="0" cap="none" spc="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583604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880C09-58BE-704C-9EF5-700C1A4D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398045"/>
            <a:ext cx="8289236" cy="6095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F92CB7-DE02-2F4F-B713-66029614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3000"/>
            <a:ext cx="8289235" cy="24193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869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884807"/>
            <a:ext cx="8289236" cy="64008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67435"/>
            <a:ext cx="8289235" cy="29368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884807"/>
            <a:ext cx="8289236" cy="64008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EF8937E-7FDF-C44A-8A36-A5D313022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050" y="1667434"/>
            <a:ext cx="5111750" cy="2937647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>
              <a:defRPr sz="2000"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2pPr>
            <a:lvl3pPr>
              <a:defRPr sz="1800"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3pPr>
            <a:lvl4pPr>
              <a:defRPr sz="1600"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4pPr>
            <a:lvl5pPr>
              <a:defRPr sz="1400"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4F49F02-EF0A-1541-AE9A-C0D9F3AE3A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1" y="1667434"/>
            <a:ext cx="2922103" cy="29376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5969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7A2E7-7AC0-7C42-BA19-C28C5C917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4294" y="598595"/>
            <a:ext cx="6754904" cy="6758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5545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144001" cy="33361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85184" y="3518169"/>
            <a:ext cx="2822712" cy="3816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400"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36104" y="3518169"/>
            <a:ext cx="4744279" cy="44689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/>
          <p:cNvCxnSpPr>
            <a:cxnSpLocks/>
          </p:cNvCxnSpPr>
          <p:nvPr userDrawn="1"/>
        </p:nvCxnSpPr>
        <p:spPr>
          <a:xfrm>
            <a:off x="0" y="3347405"/>
            <a:ext cx="91440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880C09-58BE-704C-9EF5-700C1A4D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398045"/>
            <a:ext cx="8289236" cy="6095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F92CB7-DE02-2F4F-B713-66029614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3001"/>
            <a:ext cx="8289235" cy="24193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8294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949927"/>
            <a:ext cx="8289236" cy="55418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47568"/>
            <a:ext cx="8289235" cy="29737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444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20196" y="598595"/>
            <a:ext cx="6119002" cy="67586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20196" y="1799293"/>
            <a:ext cx="6119002" cy="2553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13" r:id="rId2"/>
    <p:sldLayoutId id="2147483925" r:id="rId3"/>
    <p:sldLayoutId id="2147483914" r:id="rId4"/>
    <p:sldLayoutId id="2147483945" r:id="rId5"/>
    <p:sldLayoutId id="2147483936" r:id="rId6"/>
    <p:sldLayoutId id="2147483921" r:id="rId7"/>
    <p:sldLayoutId id="2147483934" r:id="rId8"/>
    <p:sldLayoutId id="2147483946" r:id="rId9"/>
    <p:sldLayoutId id="2147483947" r:id="rId10"/>
    <p:sldLayoutId id="2147483937" r:id="rId11"/>
    <p:sldLayoutId id="2147483938" r:id="rId12"/>
    <p:sldLayoutId id="2147483939" r:id="rId13"/>
    <p:sldLayoutId id="2147483940" r:id="rId14"/>
    <p:sldLayoutId id="2147483941" r:id="rId15"/>
    <p:sldLayoutId id="2147483942" r:id="rId16"/>
    <p:sldLayoutId id="2147483943" r:id="rId17"/>
    <p:sldLayoutId id="2147483944" r:id="rId18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Helvetica Neue" panose="02000503000000020004" pitchFamily="2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Helvetica Neue" panose="02000503000000020004" pitchFamily="2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20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6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400" b="0" i="0" kern="1200" baseline="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402E94-018C-EC49-5863-774464F40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CEAB6-267F-DEB6-F1C2-0623D3D7F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97803-2CB9-8D9C-996F-F631D74D2D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99B82-D635-BB41-9A70-0D48015450C6}" type="datetimeFigureOut">
              <a:rPr lang="en-US" smtClean="0"/>
              <a:t>8/11/22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EAA89-5BCE-5376-3AEA-A68EEC6989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5A026-3C04-6348-527F-C83ED0C2D4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501FE-1213-0342-B4A5-70386A598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970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  <p:sldLayoutId id="21474839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3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E6166F4-FA7D-C5E3-B3F8-B5515C4BE6E8}"/>
              </a:ext>
            </a:extLst>
          </p:cNvPr>
          <p:cNvSpPr txBox="1">
            <a:spLocks noChangeAspect="1"/>
          </p:cNvSpPr>
          <p:nvPr/>
        </p:nvSpPr>
        <p:spPr>
          <a:xfrm>
            <a:off x="427382" y="2849222"/>
            <a:ext cx="8289235" cy="609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6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Not the Droids You Are Looking For</a:t>
            </a:r>
            <a:br>
              <a:rPr lang="en-US" dirty="0"/>
            </a:br>
            <a:r>
              <a:rPr lang="en-US" dirty="0"/>
              <a:t>Sharon Tiger Techs</a:t>
            </a:r>
          </a:p>
        </p:txBody>
      </p:sp>
      <p:sp>
        <p:nvSpPr>
          <p:cNvPr id="3" name="Google Shape;127;p25">
            <a:extLst>
              <a:ext uri="{FF2B5EF4-FFF2-40B4-BE49-F238E27FC236}">
                <a16:creationId xmlns:a16="http://schemas.microsoft.com/office/drawing/2014/main" id="{99D3EB7E-DF19-63E8-CAC9-3549E11FBCB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40152" y="947194"/>
            <a:ext cx="8863693" cy="162455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4800" b="1" dirty="0"/>
              <a:t>Introduction to </a:t>
            </a:r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4800" b="1" i="1" dirty="0"/>
              <a:t>FIRST</a:t>
            </a:r>
            <a:r>
              <a:rPr lang="en-US" sz="4800" b="1" dirty="0"/>
              <a:t> LEGO League Challenge</a:t>
            </a:r>
            <a:endParaRPr sz="4800" b="1" dirty="0"/>
          </a:p>
        </p:txBody>
      </p:sp>
    </p:spTree>
    <p:extLst>
      <p:ext uri="{BB962C8B-B14F-4D97-AF65-F5344CB8AC3E}">
        <p14:creationId xmlns:p14="http://schemas.microsoft.com/office/powerpoint/2010/main" val="2453914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/>
              <a:t>What are Core Values?</a:t>
            </a:r>
            <a:endParaRPr/>
          </a:p>
        </p:txBody>
      </p:sp>
      <p:sp>
        <p:nvSpPr>
          <p:cNvPr id="178" name="Google Shape;178;p32"/>
          <p:cNvSpPr txBox="1">
            <a:spLocks noGrp="1"/>
          </p:cNvSpPr>
          <p:nvPr>
            <p:ph idx="1"/>
          </p:nvPr>
        </p:nvSpPr>
        <p:spPr>
          <a:xfrm>
            <a:off x="106134" y="3261359"/>
            <a:ext cx="8863693" cy="1365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800" dirty="0">
                <a:highlight>
                  <a:schemeClr val="lt1"/>
                </a:highlight>
              </a:rPr>
              <a:t>The cornerstones of the program. </a:t>
            </a:r>
            <a:endParaRPr sz="1800" dirty="0">
              <a:highlight>
                <a:schemeClr val="lt1"/>
              </a:highlight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800" dirty="0">
                <a:highlight>
                  <a:schemeClr val="lt1"/>
                </a:highlight>
              </a:rPr>
              <a:t>They are among the fundamental elements that distinguish </a:t>
            </a:r>
            <a:r>
              <a:rPr lang="en-US" sz="1800" i="1" dirty="0">
                <a:highlight>
                  <a:schemeClr val="lt1"/>
                </a:highlight>
              </a:rPr>
              <a:t>FIRST </a:t>
            </a:r>
            <a:r>
              <a:rPr lang="en-US" sz="1800" dirty="0">
                <a:highlight>
                  <a:schemeClr val="lt1"/>
                </a:highlight>
              </a:rPr>
              <a:t>from other programs of its kind.</a:t>
            </a:r>
            <a:endParaRPr sz="1800" dirty="0">
              <a:highlight>
                <a:schemeClr val="lt1"/>
              </a:highlight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800" dirty="0"/>
              <a:t>The set of ideas that every FIRST team should live by:</a:t>
            </a:r>
            <a:endParaRPr sz="1800" dirty="0"/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-US" sz="1800" dirty="0">
                <a:solidFill>
                  <a:srgbClr val="000000"/>
                </a:solidFill>
                <a:highlight>
                  <a:schemeClr val="lt1"/>
                </a:highlight>
              </a:rPr>
              <a:t>Work with others in a respectful way</a:t>
            </a:r>
            <a:endParaRPr sz="1800" dirty="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-US" sz="1800" dirty="0">
                <a:solidFill>
                  <a:srgbClr val="000000"/>
                </a:solidFill>
                <a:highlight>
                  <a:schemeClr val="lt1"/>
                </a:highlight>
              </a:rPr>
              <a:t>Impact the community in a positive way</a:t>
            </a:r>
            <a:endParaRPr sz="1800" dirty="0"/>
          </a:p>
        </p:txBody>
      </p:sp>
      <p:sp>
        <p:nvSpPr>
          <p:cNvPr id="179" name="Google Shape;179;p3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/>
          </a:p>
        </p:txBody>
      </p:sp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32932E3-DE9D-48F7-0157-BA65F64A81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18"/>
          <a:stretch/>
        </p:blipFill>
        <p:spPr>
          <a:xfrm>
            <a:off x="1715135" y="1447801"/>
            <a:ext cx="5713730" cy="177693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Gracious Professionalism and Coopertition?</a:t>
            </a:r>
            <a:endParaRPr/>
          </a:p>
        </p:txBody>
      </p:sp>
      <p:sp>
        <p:nvSpPr>
          <p:cNvPr id="187" name="Google Shape;187;p33"/>
          <p:cNvSpPr txBox="1">
            <a:spLocks noGrp="1"/>
          </p:cNvSpPr>
          <p:nvPr>
            <p:ph idx="1"/>
          </p:nvPr>
        </p:nvSpPr>
        <p:spPr>
          <a:xfrm>
            <a:off x="106135" y="1648731"/>
            <a:ext cx="4999266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222222"/>
                </a:solidFill>
                <a:highlight>
                  <a:srgbClr val="FFFFFF"/>
                </a:highlight>
              </a:rPr>
              <a:t>Gracious Professionalism:</a:t>
            </a:r>
            <a:endParaRPr sz="2000" b="1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-US" sz="2000" dirty="0">
                <a:solidFill>
                  <a:srgbClr val="222222"/>
                </a:solidFill>
                <a:highlight>
                  <a:srgbClr val="FFFFFF"/>
                </a:highlight>
              </a:rPr>
              <a:t>High-quality work, emphasis on the value of others</a:t>
            </a:r>
            <a:endParaRPr sz="20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-US" sz="2000" dirty="0">
                <a:solidFill>
                  <a:srgbClr val="222222"/>
                </a:solidFill>
                <a:highlight>
                  <a:srgbClr val="FFFFFF"/>
                </a:highlight>
              </a:rPr>
              <a:t>Respect for  individuals and the community. </a:t>
            </a:r>
            <a:endParaRPr sz="20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-US" sz="2000" dirty="0">
                <a:solidFill>
                  <a:srgbClr val="222222"/>
                </a:solidFill>
                <a:highlight>
                  <a:srgbClr val="FFFFFF"/>
                </a:highlight>
              </a:rPr>
              <a:t>Competition and mutual gain are not separate notions.</a:t>
            </a:r>
            <a:endParaRPr sz="20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 err="1">
                <a:solidFill>
                  <a:srgbClr val="222222"/>
                </a:solidFill>
                <a:highlight>
                  <a:srgbClr val="FFFFFF"/>
                </a:highlight>
              </a:rPr>
              <a:t>Coopertition</a:t>
            </a:r>
            <a:r>
              <a:rPr lang="en-US" sz="2000" b="1" dirty="0">
                <a:solidFill>
                  <a:srgbClr val="222222"/>
                </a:solidFill>
                <a:highlight>
                  <a:srgbClr val="FFFFFF"/>
                </a:highlight>
              </a:rPr>
              <a:t>:</a:t>
            </a:r>
            <a:endParaRPr sz="2000" b="1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-US" sz="2000" dirty="0">
                <a:solidFill>
                  <a:srgbClr val="222222"/>
                </a:solidFill>
                <a:highlight>
                  <a:srgbClr val="FFFFFF"/>
                </a:highlight>
              </a:rPr>
              <a:t>The idea you should respect and support teams you compete against.</a:t>
            </a:r>
            <a:endParaRPr sz="2000" dirty="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188" name="Google Shape;188;p3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/>
          </a:p>
        </p:txBody>
      </p:sp>
      <p:pic>
        <p:nvPicPr>
          <p:cNvPr id="189" name="Google Shape;189;p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4375" y="1647825"/>
            <a:ext cx="3314249" cy="2202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Core Values Rubric</a:t>
            </a:r>
            <a:endParaRPr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A67D37-8B48-2775-162D-FD854C5DB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135" y="1648731"/>
            <a:ext cx="3711848" cy="2977698"/>
          </a:xfrm>
        </p:spPr>
        <p:txBody>
          <a:bodyPr>
            <a:normAutofit fontScale="77500" lnSpcReduction="20000"/>
          </a:bodyPr>
          <a:lstStyle/>
          <a:p>
            <a:pPr marL="406400" lvl="0" indent="-285750">
              <a:spcBef>
                <a:spcPts val="0"/>
              </a:spcBef>
              <a:buSzPts val="1700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The rubric addresses the major elements that teams are judged on and how overall Core Values skills are evaluated</a:t>
            </a:r>
          </a:p>
          <a:p>
            <a:pPr marL="457200" lvl="0" indent="0">
              <a:spcBef>
                <a:spcPts val="0"/>
              </a:spcBef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457200" lvl="0" indent="-336550">
              <a:spcBef>
                <a:spcPts val="0"/>
              </a:spcBef>
              <a:buSzPts val="1700"/>
              <a:buFont typeface="Roboto"/>
              <a:buChar char="●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Students will give examples to demonstrate their understanding and use of each of the Core Values.</a:t>
            </a:r>
          </a:p>
        </p:txBody>
      </p:sp>
      <p:sp>
        <p:nvSpPr>
          <p:cNvPr id="195" name="Google Shape;195;p3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/>
          </a:p>
        </p:txBody>
      </p:sp>
      <p:sp>
        <p:nvSpPr>
          <p:cNvPr id="196" name="Google Shape;196;p34"/>
          <p:cNvSpPr txBox="1"/>
          <p:nvPr/>
        </p:nvSpPr>
        <p:spPr>
          <a:xfrm>
            <a:off x="231503" y="1693376"/>
            <a:ext cx="3711847" cy="3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6400" lvl="0" indent="-285750" algn="l" rtl="0">
              <a:spcBef>
                <a:spcPts val="0"/>
              </a:spcBef>
              <a:spcAft>
                <a:spcPts val="0"/>
              </a:spcAft>
              <a:buSzPts val="1700"/>
              <a:buFont typeface="Arial" panose="020B0604020202020204" pitchFamily="34" charset="0"/>
              <a:buChar char="•"/>
            </a:pPr>
            <a:endParaRPr sz="17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B4895A8D-76A8-A600-0E87-BE2905BE4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350" y="1199585"/>
            <a:ext cx="4779595" cy="327024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Create a Team Identity/Have Fun</a:t>
            </a:r>
            <a:endParaRPr dirty="0"/>
          </a:p>
        </p:txBody>
      </p:sp>
      <p:sp>
        <p:nvSpPr>
          <p:cNvPr id="204" name="Google Shape;204;p35"/>
          <p:cNvSpPr txBox="1">
            <a:spLocks noGrp="1"/>
          </p:cNvSpPr>
          <p:nvPr>
            <p:ph idx="1"/>
          </p:nvPr>
        </p:nvSpPr>
        <p:spPr>
          <a:xfrm>
            <a:off x="106135" y="1648731"/>
            <a:ext cx="4705352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spcBef>
                <a:spcPts val="36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Team Identity is a huge part of being a FIRST team.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Many teams choose to express themselves with hats and team t-shirts.</a:t>
            </a:r>
            <a:endParaRPr sz="2000" b="1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Helps your team stand out in a crowd 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Gives a team a sense of personality and individuality.</a:t>
            </a:r>
            <a:endParaRPr sz="2000" dirty="0"/>
          </a:p>
        </p:txBody>
      </p:sp>
      <p:sp>
        <p:nvSpPr>
          <p:cNvPr id="205" name="Google Shape;205;p3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/>
          </a:p>
        </p:txBody>
      </p:sp>
      <p:pic>
        <p:nvPicPr>
          <p:cNvPr id="206" name="Google Shape;206;p3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841560">
            <a:off x="5319902" y="1153801"/>
            <a:ext cx="2569721" cy="192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5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46987">
            <a:off x="6546400" y="2449050"/>
            <a:ext cx="2137900" cy="21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Spread STEM in the Community</a:t>
            </a:r>
            <a:endParaRPr/>
          </a:p>
        </p:txBody>
      </p:sp>
      <p:sp>
        <p:nvSpPr>
          <p:cNvPr id="214" name="Google Shape;214;p36"/>
          <p:cNvSpPr txBox="1">
            <a:spLocks noGrp="1"/>
          </p:cNvSpPr>
          <p:nvPr>
            <p:ph idx="1"/>
          </p:nvPr>
        </p:nvSpPr>
        <p:spPr>
          <a:xfrm>
            <a:off x="106134" y="1648731"/>
            <a:ext cx="5641523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 dirty="0"/>
              <a:t>FIRST is all about sharing your knowledge of STEM within the community:</a:t>
            </a:r>
            <a:endParaRPr sz="2000" dirty="0"/>
          </a:p>
          <a:p>
            <a:pPr marL="457200" lvl="0" indent="-323850" algn="l" rtl="0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Reaching out with other teams,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other students, 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or anyone with an interest in STEM </a:t>
            </a:r>
            <a:endParaRPr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/>
              <a:t>A great way to get others involved and further build your program</a:t>
            </a:r>
            <a:r>
              <a:rPr lang="en-US" sz="1800" dirty="0"/>
              <a:t>:</a:t>
            </a:r>
            <a:endParaRPr sz="1800" dirty="0"/>
          </a:p>
          <a:p>
            <a:pPr marL="457200" lvl="0" indent="-323850" algn="l" rtl="0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Events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Team Workshops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Online Mentorship</a:t>
            </a:r>
            <a:endParaRPr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217" name="Google Shape;217;p3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/>
          </a:p>
        </p:txBody>
      </p:sp>
      <p:pic>
        <p:nvPicPr>
          <p:cNvPr id="215" name="Google Shape;215;p36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59425" y="3054525"/>
            <a:ext cx="2393377" cy="17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6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215567" y="1087374"/>
            <a:ext cx="2081091" cy="1560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Help Other Teams</a:t>
            </a:r>
            <a:endParaRPr/>
          </a:p>
        </p:txBody>
      </p:sp>
      <p:sp>
        <p:nvSpPr>
          <p:cNvPr id="224" name="Google Shape;224;p37"/>
          <p:cNvSpPr txBox="1">
            <a:spLocks noGrp="1"/>
          </p:cNvSpPr>
          <p:nvPr>
            <p:ph idx="1"/>
          </p:nvPr>
        </p:nvSpPr>
        <p:spPr>
          <a:xfrm>
            <a:off x="106134" y="1648731"/>
            <a:ext cx="5599835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dirty="0"/>
              <a:t>Helping out others can do worlds of good within the FIRST community. </a:t>
            </a:r>
            <a:endParaRPr sz="1800" dirty="0"/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Help others, even if you have to compete against one another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Help if you see a team struggle with a mission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Lend parts if you have a missing piece that they do not have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Sharing your knowledge and resources can build bonds with others and spread success on a greater level.</a:t>
            </a:r>
            <a:endParaRPr sz="1800" dirty="0"/>
          </a:p>
        </p:txBody>
      </p:sp>
      <p:sp>
        <p:nvSpPr>
          <p:cNvPr id="226" name="Google Shape;226;p3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/>
          </a:p>
        </p:txBody>
      </p:sp>
      <p:pic>
        <p:nvPicPr>
          <p:cNvPr id="225" name="Google Shape;225;p37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9037" y="2813525"/>
            <a:ext cx="2504515" cy="1936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7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9025" y="827100"/>
            <a:ext cx="2437747" cy="1828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 to Communicate</a:t>
            </a:r>
            <a:endParaRPr/>
          </a:p>
        </p:txBody>
      </p:sp>
      <p:sp>
        <p:nvSpPr>
          <p:cNvPr id="234" name="Google Shape;234;p38"/>
          <p:cNvSpPr txBox="1">
            <a:spLocks noGrp="1"/>
          </p:cNvSpPr>
          <p:nvPr>
            <p:ph idx="1"/>
          </p:nvPr>
        </p:nvSpPr>
        <p:spPr>
          <a:xfrm>
            <a:off x="106134" y="1648731"/>
            <a:ext cx="5053695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Communication is key when it comes to being a successful team. 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Communicate with your own team so you can learn from each other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Communicate with others on and off the field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Teams build communication skills so that they can speak to the media and even the Governor of Pennsylvania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Helps spread the importance of STEM in the community</a:t>
            </a:r>
            <a:endParaRPr sz="1600" dirty="0"/>
          </a:p>
        </p:txBody>
      </p:sp>
      <p:sp>
        <p:nvSpPr>
          <p:cNvPr id="235" name="Google Shape;235;p3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/>
          </a:p>
        </p:txBody>
      </p:sp>
      <p:pic>
        <p:nvPicPr>
          <p:cNvPr id="236" name="Google Shape;236;p38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373663" y="949927"/>
            <a:ext cx="3021400" cy="220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B7879ED-F2B2-B542-A086-5B15943C6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9610" y="3165386"/>
            <a:ext cx="3422469" cy="19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Core Values Judging</a:t>
            </a:r>
            <a:endParaRPr/>
          </a:p>
        </p:txBody>
      </p:sp>
      <p:sp>
        <p:nvSpPr>
          <p:cNvPr id="244" name="Google Shape;244;p3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US" sz="1600" dirty="0"/>
              <a:t>Judges make evaluations of a team based on the the rubric. 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Looking to see if a team understands each of the Core Values and has implemented them on their team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Judges are looking to reward well-rounded team where… 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Everyone has a role to play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Everyone is treated with respect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Students have understood FIRST and applied in their daily lives and community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Judging </a:t>
            </a:r>
            <a:r>
              <a:rPr lang="en-US" sz="1600" i="1" dirty="0"/>
              <a:t>may</a:t>
            </a:r>
            <a:r>
              <a:rPr lang="en-US" sz="1600" dirty="0"/>
              <a:t> include a Teamwork Activity (in some regions)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This gives the judges a sense on how everyone works together and how a team can problem solve effectively in tough situations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</p:txBody>
      </p:sp>
      <p:sp>
        <p:nvSpPr>
          <p:cNvPr id="245" name="Google Shape;245;p3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 to Work Together as a Team</a:t>
            </a:r>
            <a:endParaRPr/>
          </a:p>
        </p:txBody>
      </p:sp>
      <p:sp>
        <p:nvSpPr>
          <p:cNvPr id="252" name="Google Shape;252;p40"/>
          <p:cNvSpPr txBox="1">
            <a:spLocks noGrp="1"/>
          </p:cNvSpPr>
          <p:nvPr>
            <p:ph idx="1"/>
          </p:nvPr>
        </p:nvSpPr>
        <p:spPr>
          <a:xfrm>
            <a:off x="106135" y="1648731"/>
            <a:ext cx="4944168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Help team members get to know each other</a:t>
            </a:r>
            <a:endParaRPr sz="18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Make sure everyone is involved</a:t>
            </a:r>
            <a:endParaRPr sz="18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Help to learn to problem solve in a large group</a:t>
            </a:r>
            <a:endParaRPr sz="18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Help to learn to reach a consensus when there are different ideas</a:t>
            </a:r>
            <a:endParaRPr sz="1800" dirty="0"/>
          </a:p>
        </p:txBody>
      </p:sp>
      <p:sp>
        <p:nvSpPr>
          <p:cNvPr id="253" name="Google Shape;253;p4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/>
          </a:p>
        </p:txBody>
      </p:sp>
      <p:pic>
        <p:nvPicPr>
          <p:cNvPr id="254" name="Google Shape;254;p40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2674" y="1407075"/>
            <a:ext cx="3284104" cy="2463078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0"/>
          <p:cNvSpPr txBox="1"/>
          <p:nvPr/>
        </p:nvSpPr>
        <p:spPr>
          <a:xfrm>
            <a:off x="433875" y="4125850"/>
            <a:ext cx="8122800" cy="6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Doing a Teamwork Activity during team practices allows everyone’s voice to be heard and can prepare a team when</a:t>
            </a:r>
            <a:endParaRPr sz="16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it comes time where there is a real challenge at hand.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Life Skills through FIRST</a:t>
            </a:r>
            <a:endParaRPr dirty="0"/>
          </a:p>
        </p:txBody>
      </p:sp>
      <p:sp>
        <p:nvSpPr>
          <p:cNvPr id="262" name="Google Shape;262;p4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spcBef>
                <a:spcPts val="36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Teamwork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Communication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Problem Solving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Helping one another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Giving back to community</a:t>
            </a:r>
            <a:endParaRPr sz="2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63" name="Google Shape;263;p4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/>
          </a:p>
        </p:txBody>
      </p:sp>
      <p:pic>
        <p:nvPicPr>
          <p:cNvPr id="264" name="Google Shape;264;p41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3625" y="1005838"/>
            <a:ext cx="3131825" cy="313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E74E577-6DDA-2348-0EA1-260ED172ABB1}"/>
              </a:ext>
            </a:extLst>
          </p:cNvPr>
          <p:cNvSpPr txBox="1"/>
          <p:nvPr/>
        </p:nvSpPr>
        <p:spPr>
          <a:xfrm>
            <a:off x="1184031" y="1048256"/>
            <a:ext cx="67759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“I don’t use kids to build robots. I use robots to build kids”</a:t>
            </a:r>
          </a:p>
          <a:p>
            <a:pPr algn="r"/>
            <a:r>
              <a:rPr lang="en-US" sz="4800" dirty="0"/>
              <a:t>- Dean Kamen</a:t>
            </a:r>
          </a:p>
        </p:txBody>
      </p:sp>
    </p:spTree>
    <p:extLst>
      <p:ext uri="{BB962C8B-B14F-4D97-AF65-F5344CB8AC3E}">
        <p14:creationId xmlns:p14="http://schemas.microsoft.com/office/powerpoint/2010/main" val="1269008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7975" y="2737025"/>
            <a:ext cx="2989361" cy="2242024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Events</a:t>
            </a:r>
            <a:endParaRPr/>
          </a:p>
        </p:txBody>
      </p:sp>
      <p:sp>
        <p:nvSpPr>
          <p:cNvPr id="272" name="Google Shape;272;p42"/>
          <p:cNvSpPr txBox="1">
            <a:spLocks noGrp="1"/>
          </p:cNvSpPr>
          <p:nvPr>
            <p:ph idx="1"/>
          </p:nvPr>
        </p:nvSpPr>
        <p:spPr>
          <a:xfrm>
            <a:off x="106135" y="1648731"/>
            <a:ext cx="4465866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600"/>
              <a:buChar char="●"/>
            </a:pPr>
            <a:r>
              <a:rPr lang="en-US" sz="2000" dirty="0"/>
              <a:t>Fun and exciting</a:t>
            </a:r>
            <a:endParaRPr sz="2000" dirty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2000" dirty="0"/>
              <a:t>Meet teams from different places </a:t>
            </a:r>
            <a:endParaRPr sz="2000" dirty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2000" dirty="0"/>
              <a:t>People who share similar interests with you</a:t>
            </a:r>
            <a:endParaRPr sz="2000" dirty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2000" dirty="0"/>
              <a:t>Everyone at events is very willing to help</a:t>
            </a:r>
            <a:endParaRPr sz="2000" dirty="0"/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2000" dirty="0"/>
              <a:t>Learn from each other</a:t>
            </a:r>
            <a:endParaRPr sz="2000" dirty="0"/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2000" dirty="0"/>
              <a:t>Get feedback from judges and improve your work</a:t>
            </a:r>
            <a:endParaRPr sz="2000" dirty="0"/>
          </a:p>
        </p:txBody>
      </p:sp>
      <p:sp>
        <p:nvSpPr>
          <p:cNvPr id="273" name="Google Shape;273;p4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/>
          </a:p>
        </p:txBody>
      </p:sp>
      <p:pic>
        <p:nvPicPr>
          <p:cNvPr id="274" name="Google Shape;274;p42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3000" y="788175"/>
            <a:ext cx="2713624" cy="203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8BEE4-0213-BC46-A5CA-BB842CB42162}"/>
              </a:ext>
            </a:extLst>
          </p:cNvPr>
          <p:cNvSpPr>
            <a:spLocks noGrp="1" noChangeAspect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E6166F4-FA7D-C5E3-B3F8-B5515C4BE6E8}"/>
              </a:ext>
            </a:extLst>
          </p:cNvPr>
          <p:cNvSpPr txBox="1">
            <a:spLocks noChangeAspect="1"/>
          </p:cNvSpPr>
          <p:nvPr/>
        </p:nvSpPr>
        <p:spPr>
          <a:xfrm>
            <a:off x="427382" y="1828804"/>
            <a:ext cx="8289235" cy="609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6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/>
              <a:t>Robot Game</a:t>
            </a:r>
          </a:p>
        </p:txBody>
      </p:sp>
    </p:spTree>
    <p:extLst>
      <p:ext uri="{BB962C8B-B14F-4D97-AF65-F5344CB8AC3E}">
        <p14:creationId xmlns:p14="http://schemas.microsoft.com/office/powerpoint/2010/main" val="3322955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700"/>
              <a:buFont typeface="Trebuchet MS"/>
              <a:buNone/>
            </a:pPr>
            <a:r>
              <a:rPr lang="en-US">
                <a:solidFill>
                  <a:srgbClr val="000000"/>
                </a:solidFill>
              </a:rPr>
              <a:t>Overview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86" name="Google Shape;286;p4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4ft x 8ft  table with a mat</a:t>
            </a: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All mission models are LEGO-based</a:t>
            </a:r>
            <a:endParaRPr sz="22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LEGO MINDSTORMS or SPIKE Prime</a:t>
            </a:r>
            <a:endParaRPr sz="22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Yearly theme:</a:t>
            </a:r>
            <a:endParaRPr sz="2200" dirty="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 dirty="0"/>
              <a:t>2022 - Super Powered</a:t>
            </a: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 dirty="0"/>
              <a:t>2021 - Cargo Connect</a:t>
            </a: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 dirty="0"/>
              <a:t>2020 - </a:t>
            </a:r>
            <a:r>
              <a:rPr lang="en-US" sz="2200" dirty="0" err="1"/>
              <a:t>RePLAY</a:t>
            </a:r>
            <a:endParaRPr sz="2200" dirty="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 dirty="0"/>
              <a:t>2019 - City Shaper </a:t>
            </a:r>
            <a:endParaRPr sz="2200" dirty="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 dirty="0"/>
              <a:t>2018 - Into Orbit</a:t>
            </a:r>
            <a:endParaRPr sz="2200"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88" name="Google Shape;288;p4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/>
          </a:p>
        </p:txBody>
      </p:sp>
      <p:pic>
        <p:nvPicPr>
          <p:cNvPr id="287" name="Google Shape;287;p4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21574" y="1041705"/>
            <a:ext cx="3041074" cy="22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4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3982" y="3134558"/>
            <a:ext cx="2688129" cy="1786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Robot Runs</a:t>
            </a:r>
            <a:endParaRPr/>
          </a:p>
        </p:txBody>
      </p:sp>
      <p:sp>
        <p:nvSpPr>
          <p:cNvPr id="296" name="Google Shape;296;p45"/>
          <p:cNvSpPr txBox="1">
            <a:spLocks noGrp="1"/>
          </p:cNvSpPr>
          <p:nvPr>
            <p:ph idx="1"/>
          </p:nvPr>
        </p:nvSpPr>
        <p:spPr>
          <a:xfrm>
            <a:off x="106134" y="1648731"/>
            <a:ext cx="5280875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6550" algn="l" rtl="0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-US" sz="1800" dirty="0"/>
              <a:t>Robot Competition: 3 rounds, top score qualifies </a:t>
            </a:r>
            <a:endParaRPr sz="18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800" dirty="0"/>
              <a:t>Each team has 2.5 minutes to complete as many challenges as they can</a:t>
            </a:r>
            <a:endParaRPr sz="18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800" dirty="0"/>
              <a:t>Each mission on the board is worth a different number of points</a:t>
            </a:r>
            <a:endParaRPr sz="18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800" dirty="0"/>
              <a:t>Harder missions are not always worth more points</a:t>
            </a:r>
            <a:endParaRPr sz="18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800" dirty="0"/>
              <a:t>Each mission has its own set of rules and instructions</a:t>
            </a:r>
            <a:endParaRPr sz="18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800" dirty="0"/>
              <a:t>Referees score you at the end of each run</a:t>
            </a:r>
            <a:endParaRPr sz="1400" dirty="0"/>
          </a:p>
        </p:txBody>
      </p:sp>
      <p:sp>
        <p:nvSpPr>
          <p:cNvPr id="297" name="Google Shape;297;p4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/>
          </a:p>
        </p:txBody>
      </p:sp>
      <p:pic>
        <p:nvPicPr>
          <p:cNvPr id="298" name="Google Shape;298;p4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0024" y="1874274"/>
            <a:ext cx="3146472" cy="2359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 dirty="0"/>
              <a:t>Super Powered 2022 Season </a:t>
            </a:r>
            <a:endParaRPr dirty="0"/>
          </a:p>
        </p:txBody>
      </p:sp>
      <p:sp>
        <p:nvSpPr>
          <p:cNvPr id="304" name="Google Shape;304;p4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/>
          </a:p>
        </p:txBody>
      </p:sp>
      <p:sp>
        <p:nvSpPr>
          <p:cNvPr id="305" name="Google Shape;305;p46"/>
          <p:cNvSpPr txBox="1"/>
          <p:nvPr/>
        </p:nvSpPr>
        <p:spPr>
          <a:xfrm>
            <a:off x="284050" y="1542025"/>
            <a:ext cx="3327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The theme is based energy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Lines are provided to allow the robot to line follow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Missions are based on real-world scenarios such as solar and wind energy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0" name="Picture 2" descr="FIRST LEGO League Challenge | FIRST® LEGO® League">
            <a:extLst>
              <a:ext uri="{FF2B5EF4-FFF2-40B4-BE49-F238E27FC236}">
                <a16:creationId xmlns:a16="http://schemas.microsoft.com/office/drawing/2014/main" id="{EE98D851-0B7D-B656-86B2-FACEAFB39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43" y="1447801"/>
            <a:ext cx="5573593" cy="315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/>
              <a:t>Challenges Teams Face</a:t>
            </a:r>
            <a:endParaRPr/>
          </a:p>
        </p:txBody>
      </p:sp>
      <p:sp>
        <p:nvSpPr>
          <p:cNvPr id="312" name="Google Shape;312;p4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/>
          </a:p>
        </p:txBody>
      </p:sp>
      <p:sp>
        <p:nvSpPr>
          <p:cNvPr id="313" name="Google Shape;313;p47"/>
          <p:cNvSpPr txBox="1"/>
          <p:nvPr/>
        </p:nvSpPr>
        <p:spPr>
          <a:xfrm>
            <a:off x="284050" y="1542025"/>
            <a:ext cx="50217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Building an efficient and sturdy robot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LEGO Technic is often new material for teams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Learning to use the right elements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Learning to build compactly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Teams are often tempted to copy robots from online, but we encourage creativity 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Navigating to the correct location requires teams to think about how to use sensors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Sensors are often “scary” for young teams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Teams struggle with reliability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Robot does not behave the same day-to-day or at event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" name="Picture 2" descr="FIRST LEGO League Challenge | FIRST® LEGO® League">
            <a:extLst>
              <a:ext uri="{FF2B5EF4-FFF2-40B4-BE49-F238E27FC236}">
                <a16:creationId xmlns:a16="http://schemas.microsoft.com/office/drawing/2014/main" id="{82E29238-6FFB-84B6-E628-98CC88412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750" y="1915351"/>
            <a:ext cx="3749786" cy="211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700"/>
              <a:buFont typeface="Trebuchet MS"/>
              <a:buNone/>
            </a:pPr>
            <a:r>
              <a:rPr lang="en-US">
                <a:solidFill>
                  <a:srgbClr val="000000"/>
                </a:solidFill>
              </a:rPr>
              <a:t>Robot Missions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20" name="Google Shape;320;p4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/>
          </a:p>
        </p:txBody>
      </p:sp>
      <p:sp>
        <p:nvSpPr>
          <p:cNvPr id="322" name="Google Shape;322;p48"/>
          <p:cNvSpPr txBox="1"/>
          <p:nvPr/>
        </p:nvSpPr>
        <p:spPr>
          <a:xfrm>
            <a:off x="284050" y="1542025"/>
            <a:ext cx="3327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Typically 15 missions every year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Teams pick and choose based on their experience and ability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FIRST provides the solution to one mission every year to get rookies started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Rookies are expected to complete 2-3 mission reliably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Veteran teams will complete more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A few high-end teams will aim to complete *all* the missions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Picture 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3AED80E6-431C-5A42-03A3-43E01AE28A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386" y="1852276"/>
            <a:ext cx="2503537" cy="31896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picture containing timeline&#10;&#10;Description automatically generated">
            <a:extLst>
              <a:ext uri="{FF2B5EF4-FFF2-40B4-BE49-F238E27FC236}">
                <a16:creationId xmlns:a16="http://schemas.microsoft.com/office/drawing/2014/main" id="{791C3D71-716C-D337-EB90-AF91F45DA3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0"/>
          <a:stretch/>
        </p:blipFill>
        <p:spPr>
          <a:xfrm>
            <a:off x="3695127" y="1178531"/>
            <a:ext cx="2706781" cy="3429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8BEE4-0213-BC46-A5CA-BB842CB42162}"/>
              </a:ext>
            </a:extLst>
          </p:cNvPr>
          <p:cNvSpPr>
            <a:spLocks noGrp="1" noChangeAspect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E6166F4-FA7D-C5E3-B3F8-B5515C4BE6E8}"/>
              </a:ext>
            </a:extLst>
          </p:cNvPr>
          <p:cNvSpPr txBox="1">
            <a:spLocks noChangeAspect="1"/>
          </p:cNvSpPr>
          <p:nvPr/>
        </p:nvSpPr>
        <p:spPr>
          <a:xfrm>
            <a:off x="427382" y="1828804"/>
            <a:ext cx="8289235" cy="609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6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/>
              <a:t>Robot Design</a:t>
            </a:r>
          </a:p>
        </p:txBody>
      </p:sp>
    </p:spTree>
    <p:extLst>
      <p:ext uri="{BB962C8B-B14F-4D97-AF65-F5344CB8AC3E}">
        <p14:creationId xmlns:p14="http://schemas.microsoft.com/office/powerpoint/2010/main" val="1242752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Types of Programming</a:t>
            </a:r>
            <a:endParaRPr/>
          </a:p>
        </p:txBody>
      </p:sp>
      <p:sp>
        <p:nvSpPr>
          <p:cNvPr id="339" name="Google Shape;339;p50"/>
          <p:cNvSpPr txBox="1">
            <a:spLocks noGrp="1"/>
          </p:cNvSpPr>
          <p:nvPr>
            <p:ph idx="1"/>
          </p:nvPr>
        </p:nvSpPr>
        <p:spPr>
          <a:xfrm>
            <a:off x="106135" y="1648731"/>
            <a:ext cx="4286962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u="sng" dirty="0"/>
              <a:t>EV3: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dirty="0"/>
              <a:t>Block-based or Scratch-based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Less condensed approach</a:t>
            </a:r>
            <a:endParaRPr sz="1800" dirty="0"/>
          </a:p>
        </p:txBody>
      </p:sp>
      <p:sp>
        <p:nvSpPr>
          <p:cNvPr id="340" name="Google Shape;340;p5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/>
          </a:p>
        </p:txBody>
      </p:sp>
      <p:pic>
        <p:nvPicPr>
          <p:cNvPr id="341" name="Google Shape;341;p50" descr="Beyond Basics Ex 12-18 - ev3pytho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100" y="3054225"/>
            <a:ext cx="3469500" cy="171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0"/>
          <p:cNvSpPr txBox="1"/>
          <p:nvPr/>
        </p:nvSpPr>
        <p:spPr>
          <a:xfrm>
            <a:off x="4750905" y="1652829"/>
            <a:ext cx="3984900" cy="29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 dirty="0">
                <a:latin typeface="Roboto"/>
                <a:ea typeface="Roboto"/>
                <a:cs typeface="Roboto"/>
                <a:sym typeface="Roboto"/>
              </a:rPr>
              <a:t>SPIKE Prime:</a:t>
            </a:r>
            <a:endParaRPr sz="2000" u="sng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Scratch or Micro Python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Linear approach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3" name="Google Shape;34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7277" y="2963050"/>
            <a:ext cx="3469500" cy="1900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Programming Concepts to Learn Through FIRST</a:t>
            </a:r>
            <a:endParaRPr/>
          </a:p>
        </p:txBody>
      </p:sp>
      <p:sp>
        <p:nvSpPr>
          <p:cNvPr id="350" name="Google Shape;350;p5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/>
          </a:p>
        </p:txBody>
      </p:sp>
      <p:sp>
        <p:nvSpPr>
          <p:cNvPr id="351" name="Google Shape;351;p51"/>
          <p:cNvSpPr txBox="1"/>
          <p:nvPr/>
        </p:nvSpPr>
        <p:spPr>
          <a:xfrm>
            <a:off x="289200" y="1597450"/>
            <a:ext cx="6232370" cy="30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u="sng" dirty="0">
                <a:latin typeface="Roboto"/>
                <a:ea typeface="Roboto"/>
                <a:cs typeface="Roboto"/>
                <a:sym typeface="Roboto"/>
              </a:rPr>
              <a:t>Basic skills</a:t>
            </a:r>
            <a:endParaRPr sz="2000" u="sng"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○"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Basic sensor usage, loops, switches, basic line following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u="sng" dirty="0">
                <a:latin typeface="Roboto"/>
                <a:ea typeface="Roboto"/>
                <a:cs typeface="Roboto"/>
                <a:sym typeface="Roboto"/>
              </a:rPr>
              <a:t>Intermediate skills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○"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Custom </a:t>
            </a:r>
            <a:r>
              <a:rPr lang="en-US" sz="2000" dirty="0" err="1">
                <a:latin typeface="Roboto"/>
                <a:ea typeface="Roboto"/>
                <a:cs typeface="Roboto"/>
                <a:sym typeface="Roboto"/>
              </a:rPr>
              <a:t>MyBlocks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, decision/logic blocks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u="sng" dirty="0">
                <a:latin typeface="Roboto"/>
                <a:ea typeface="Roboto"/>
                <a:cs typeface="Roboto"/>
                <a:sym typeface="Roboto"/>
              </a:rPr>
              <a:t>Advanced skills</a:t>
            </a:r>
            <a:endParaRPr sz="2000" u="sng"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Proportional control, PID line follower, gyro sensor usage, menu system</a:t>
            </a:r>
            <a:r>
              <a:rPr lang="en-US" sz="17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17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2" name="Google Shape;35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7475" y="2040835"/>
            <a:ext cx="1296452" cy="2621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8BEE4-0213-BC46-A5CA-BB842CB42162}"/>
              </a:ext>
            </a:extLst>
          </p:cNvPr>
          <p:cNvSpPr>
            <a:spLocks noGrp="1" noChangeAspect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27ACB-7B71-8C43-BC0C-79E86F5F688B}"/>
              </a:ext>
            </a:extLst>
          </p:cNvPr>
          <p:cNvSpPr>
            <a:spLocks noGrp="1" noChangeAspect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lvl="0" indent="-381000">
              <a:spcBef>
                <a:spcPts val="360"/>
              </a:spcBef>
              <a:spcAft>
                <a:spcPts val="0"/>
              </a:spcAft>
              <a:buSzPts val="2400"/>
              <a:buChar char="●"/>
            </a:pPr>
            <a:r>
              <a:rPr lang="en-US" sz="2800" dirty="0"/>
              <a:t>Overview of</a:t>
            </a:r>
            <a:r>
              <a:rPr lang="en-US" sz="2800" i="1" dirty="0"/>
              <a:t> FIRST </a:t>
            </a:r>
            <a:r>
              <a:rPr lang="en-US" sz="2800" dirty="0"/>
              <a:t>LEGO League Challenge</a:t>
            </a:r>
            <a:endParaRPr lang="en-US" sz="2800" dirty="0">
              <a:solidFill>
                <a:srgbClr val="FF0000"/>
              </a:solidFill>
            </a:endParaRPr>
          </a:p>
          <a:p>
            <a: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800" dirty="0"/>
              <a:t>Robot Design</a:t>
            </a:r>
            <a:endParaRPr lang="en-US" sz="2800" dirty="0">
              <a:solidFill>
                <a:srgbClr val="FF0000"/>
              </a:solidFill>
            </a:endParaRPr>
          </a:p>
          <a:p>
            <a: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800" dirty="0"/>
              <a:t>Innovation Project </a:t>
            </a:r>
          </a:p>
          <a:p>
            <a: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800" dirty="0"/>
              <a:t>Core Values</a:t>
            </a:r>
          </a:p>
          <a:p>
            <a: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800" dirty="0"/>
              <a:t>Global Innovation Award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52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Engineering Concepts you Learn Through FIRST</a:t>
            </a:r>
            <a:endParaRPr/>
          </a:p>
        </p:txBody>
      </p:sp>
      <p:sp>
        <p:nvSpPr>
          <p:cNvPr id="359" name="Google Shape;359;p5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/>
          </a:p>
        </p:txBody>
      </p:sp>
      <p:sp>
        <p:nvSpPr>
          <p:cNvPr id="360" name="Google Shape;360;p52"/>
          <p:cNvSpPr txBox="1"/>
          <p:nvPr/>
        </p:nvSpPr>
        <p:spPr>
          <a:xfrm>
            <a:off x="288360" y="1773066"/>
            <a:ext cx="3455100" cy="30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n-US" sz="2100" dirty="0">
                <a:latin typeface="Roboto"/>
                <a:ea typeface="Roboto"/>
                <a:cs typeface="Roboto"/>
                <a:sym typeface="Roboto"/>
              </a:rPr>
              <a:t>Students learn physics and engineering concepts when designing a robot</a:t>
            </a:r>
            <a:endParaRPr sz="21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n-US" sz="2100" dirty="0">
                <a:latin typeface="Roboto"/>
                <a:ea typeface="Roboto"/>
                <a:cs typeface="Roboto"/>
                <a:sym typeface="Roboto"/>
              </a:rPr>
              <a:t>Some teams CAD their LEGO robots</a:t>
            </a:r>
            <a:endParaRPr sz="21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1" name="Google Shape;361;p52" descr="A picture containing toy, cake, indoor, small&#10;&#10;Description automatically generated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0400" y="1351625"/>
            <a:ext cx="5107599" cy="3294152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2"/>
          <p:cNvSpPr txBox="1"/>
          <p:nvPr/>
        </p:nvSpPr>
        <p:spPr>
          <a:xfrm>
            <a:off x="8146790" y="3213316"/>
            <a:ext cx="75270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Outer walls that support wheels</a:t>
            </a:r>
            <a:endParaRPr sz="600"/>
          </a:p>
        </p:txBody>
      </p:sp>
      <p:sp>
        <p:nvSpPr>
          <p:cNvPr id="363" name="Google Shape;363;p52"/>
          <p:cNvSpPr txBox="1"/>
          <p:nvPr/>
        </p:nvSpPr>
        <p:spPr>
          <a:xfrm>
            <a:off x="3861952" y="3851325"/>
            <a:ext cx="9033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Wall riding wheels</a:t>
            </a:r>
            <a:endParaRPr sz="600"/>
          </a:p>
        </p:txBody>
      </p:sp>
      <p:sp>
        <p:nvSpPr>
          <p:cNvPr id="364" name="Google Shape;364;p52"/>
          <p:cNvSpPr txBox="1"/>
          <p:nvPr/>
        </p:nvSpPr>
        <p:spPr>
          <a:xfrm>
            <a:off x="3861951" y="2380925"/>
            <a:ext cx="107490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well-separat</a:t>
            </a:r>
            <a:r>
              <a:rPr lang="en-US" sz="1000"/>
              <a:t>e</a:t>
            </a: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d, aligned color sensors </a:t>
            </a:r>
            <a:endParaRPr sz="600"/>
          </a:p>
        </p:txBody>
      </p:sp>
      <p:sp>
        <p:nvSpPr>
          <p:cNvPr id="365" name="Google Shape;365;p52"/>
          <p:cNvSpPr txBox="1"/>
          <p:nvPr/>
        </p:nvSpPr>
        <p:spPr>
          <a:xfrm>
            <a:off x="6734134" y="4347971"/>
            <a:ext cx="13236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 sensors well in front of driving wheels</a:t>
            </a:r>
            <a:endParaRPr sz="600"/>
          </a:p>
        </p:txBody>
      </p:sp>
      <p:cxnSp>
        <p:nvCxnSpPr>
          <p:cNvPr id="366" name="Google Shape;366;p52"/>
          <p:cNvCxnSpPr>
            <a:stCxn id="364" idx="3"/>
          </p:cNvCxnSpPr>
          <p:nvPr/>
        </p:nvCxnSpPr>
        <p:spPr>
          <a:xfrm>
            <a:off x="4936851" y="2669225"/>
            <a:ext cx="114000" cy="4737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67" name="Google Shape;367;p52"/>
          <p:cNvCxnSpPr>
            <a:stCxn id="364" idx="3"/>
          </p:cNvCxnSpPr>
          <p:nvPr/>
        </p:nvCxnSpPr>
        <p:spPr>
          <a:xfrm>
            <a:off x="4936851" y="2669225"/>
            <a:ext cx="1191600" cy="865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68" name="Google Shape;368;p52"/>
          <p:cNvCxnSpPr>
            <a:stCxn id="362" idx="1"/>
          </p:cNvCxnSpPr>
          <p:nvPr/>
        </p:nvCxnSpPr>
        <p:spPr>
          <a:xfrm rot="10800000">
            <a:off x="7611290" y="3500416"/>
            <a:ext cx="535500" cy="1200"/>
          </a:xfrm>
          <a:prstGeom prst="straightConnector1">
            <a:avLst/>
          </a:prstGeom>
          <a:noFill/>
          <a:ln w="28575" cap="flat" cmpd="sng">
            <a:solidFill>
              <a:srgbClr val="FF85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69" name="Google Shape;369;p52"/>
          <p:cNvCxnSpPr/>
          <p:nvPr/>
        </p:nvCxnSpPr>
        <p:spPr>
          <a:xfrm>
            <a:off x="4737765" y="4053063"/>
            <a:ext cx="1255200" cy="19230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70" name="Google Shape;370;p52"/>
          <p:cNvCxnSpPr/>
          <p:nvPr/>
        </p:nvCxnSpPr>
        <p:spPr>
          <a:xfrm rot="10800000">
            <a:off x="4672065" y="3763203"/>
            <a:ext cx="65700" cy="28980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71" name="Google Shape;371;p52"/>
          <p:cNvSpPr/>
          <p:nvPr/>
        </p:nvSpPr>
        <p:spPr>
          <a:xfrm rot="4029723">
            <a:off x="6822783" y="3398943"/>
            <a:ext cx="194009" cy="919845"/>
          </a:xfrm>
          <a:prstGeom prst="righ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2" name="Google Shape;372;p52"/>
          <p:cNvCxnSpPr>
            <a:endCxn id="371" idx="1"/>
          </p:cNvCxnSpPr>
          <p:nvPr/>
        </p:nvCxnSpPr>
        <p:spPr>
          <a:xfrm rot="10800000">
            <a:off x="6957437" y="3948266"/>
            <a:ext cx="272400" cy="3627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3" name="Google Shape;373;p52"/>
          <p:cNvSpPr txBox="1"/>
          <p:nvPr/>
        </p:nvSpPr>
        <p:spPr>
          <a:xfrm>
            <a:off x="5185327" y="2021631"/>
            <a:ext cx="10749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 center of gravity</a:t>
            </a:r>
            <a:endParaRPr sz="600"/>
          </a:p>
        </p:txBody>
      </p:sp>
      <p:sp>
        <p:nvSpPr>
          <p:cNvPr id="374" name="Google Shape;374;p52"/>
          <p:cNvSpPr txBox="1"/>
          <p:nvPr/>
        </p:nvSpPr>
        <p:spPr>
          <a:xfrm>
            <a:off x="7595111" y="1705908"/>
            <a:ext cx="122760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Level construction – notice caster is level with drive wheels</a:t>
            </a:r>
            <a:endParaRPr sz="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/>
              <a:t>Robot Design Rubric</a:t>
            </a:r>
            <a:endParaRPr/>
          </a:p>
        </p:txBody>
      </p:sp>
      <p:sp>
        <p:nvSpPr>
          <p:cNvPr id="381" name="Google Shape;381;p5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/>
          </a:p>
        </p:txBody>
      </p:sp>
      <p:sp>
        <p:nvSpPr>
          <p:cNvPr id="380" name="Google Shape;380;p53"/>
          <p:cNvSpPr txBox="1"/>
          <p:nvPr/>
        </p:nvSpPr>
        <p:spPr>
          <a:xfrm>
            <a:off x="4572000" y="1051875"/>
            <a:ext cx="1076700" cy="10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p53"/>
          <p:cNvSpPr txBox="1"/>
          <p:nvPr/>
        </p:nvSpPr>
        <p:spPr>
          <a:xfrm>
            <a:off x="457200" y="1417425"/>
            <a:ext cx="4624200" cy="3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the team identifies what they need to do and how they do it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Overall design of their robot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the team has created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the team tested their creations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well the team communicates how they’ve done in each of the other areas.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Focus on all team members programming and building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Team members test and document process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A0B5AC41-E565-B627-FCA6-F683C586B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400" y="1300342"/>
            <a:ext cx="3910379" cy="322786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Focus on the Engineering Design Process</a:t>
            </a:r>
            <a:endParaRPr/>
          </a:p>
        </p:txBody>
      </p:sp>
      <p:sp>
        <p:nvSpPr>
          <p:cNvPr id="390" name="Google Shape;390;p5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b="1" dirty="0"/>
              <a:t>Step 1: </a:t>
            </a:r>
            <a:r>
              <a:rPr lang="en-US" sz="1800" dirty="0"/>
              <a:t>Analyze the missions and develop a strategy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/>
              <a:t>Step 2: </a:t>
            </a:r>
            <a:r>
              <a:rPr lang="en-US" sz="1800" dirty="0"/>
              <a:t>Build and program a robot to meet that strategy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/>
              <a:t>Step 3: </a:t>
            </a:r>
            <a:r>
              <a:rPr lang="en-US" sz="1800" dirty="0"/>
              <a:t>Test the robot and make improvements as needed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/>
              <a:t>Step 4:</a:t>
            </a:r>
            <a:r>
              <a:rPr lang="en-US" sz="1800" dirty="0"/>
              <a:t> Develop solutions to individual missions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/>
              <a:t>Step 5:</a:t>
            </a:r>
            <a:r>
              <a:rPr lang="en-US" sz="1800" dirty="0"/>
              <a:t> Test out code and robot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b="1" dirty="0"/>
              <a:t>Step 6: </a:t>
            </a:r>
            <a:r>
              <a:rPr lang="en-US" sz="1800" dirty="0"/>
              <a:t>Iterate as needed</a:t>
            </a:r>
            <a:endParaRPr sz="1800" dirty="0"/>
          </a:p>
        </p:txBody>
      </p:sp>
      <p:sp>
        <p:nvSpPr>
          <p:cNvPr id="391" name="Google Shape;391;p5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0D044C5-75A9-6652-EB75-8E5283ADB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529" y="1786390"/>
            <a:ext cx="2864298" cy="270237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Document Your Engineering Design Process</a:t>
            </a:r>
            <a:endParaRPr/>
          </a:p>
        </p:txBody>
      </p:sp>
      <p:sp>
        <p:nvSpPr>
          <p:cNvPr id="399" name="Google Shape;399;p55"/>
          <p:cNvSpPr txBox="1">
            <a:spLocks noGrp="1"/>
          </p:cNvSpPr>
          <p:nvPr>
            <p:ph idx="1"/>
          </p:nvPr>
        </p:nvSpPr>
        <p:spPr>
          <a:xfrm>
            <a:off x="106134" y="1648731"/>
            <a:ext cx="5363555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 dirty="0"/>
              <a:t>How the team is following the engineering design process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 dirty="0"/>
              <a:t>Document any changes made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 dirty="0"/>
              <a:t>Document how much progress was made at every practice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 dirty="0"/>
              <a:t>Document any new strategies 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 dirty="0"/>
              <a:t>Create goals for the next practice to plan what the team needs to work on next</a:t>
            </a:r>
            <a:endParaRPr sz="2400" dirty="0"/>
          </a:p>
        </p:txBody>
      </p:sp>
      <p:sp>
        <p:nvSpPr>
          <p:cNvPr id="400" name="Google Shape;400;p5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/>
          </a:p>
        </p:txBody>
      </p:sp>
      <p:pic>
        <p:nvPicPr>
          <p:cNvPr id="3" name="Picture 2" descr="Calendar&#10;&#10;Description automatically generated with low confidence">
            <a:extLst>
              <a:ext uri="{FF2B5EF4-FFF2-40B4-BE49-F238E27FC236}">
                <a16:creationId xmlns:a16="http://schemas.microsoft.com/office/drawing/2014/main" id="{BBC23E13-784E-EB42-B824-2735B6549B7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8408" y="1417729"/>
            <a:ext cx="2570376" cy="33495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Robot Testing is Very Important </a:t>
            </a:r>
            <a:endParaRPr/>
          </a:p>
        </p:txBody>
      </p:sp>
      <p:sp>
        <p:nvSpPr>
          <p:cNvPr id="409" name="Google Shape;409;p56"/>
          <p:cNvSpPr txBox="1">
            <a:spLocks noGrp="1"/>
          </p:cNvSpPr>
          <p:nvPr>
            <p:ph idx="1"/>
          </p:nvPr>
        </p:nvSpPr>
        <p:spPr>
          <a:xfrm>
            <a:off x="106134" y="1648731"/>
            <a:ext cx="5121849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dirty="0">
                <a:latin typeface="Arial"/>
                <a:ea typeface="Arial"/>
                <a:cs typeface="Arial"/>
                <a:sym typeface="Arial"/>
              </a:rPr>
              <a:t>•Test your runs 10 times to see if they work. If they do not, think about how to make them more reliable</a:t>
            </a:r>
            <a:endParaRPr sz="23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dirty="0">
                <a:latin typeface="Arial"/>
                <a:ea typeface="Arial"/>
                <a:cs typeface="Arial"/>
                <a:sym typeface="Arial"/>
              </a:rPr>
              <a:t>•No two competition tables are alike</a:t>
            </a:r>
            <a:endParaRPr sz="23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dirty="0">
                <a:latin typeface="Arial"/>
                <a:ea typeface="Arial"/>
                <a:cs typeface="Arial"/>
                <a:sym typeface="Arial"/>
              </a:rPr>
              <a:t>•Shift the mats, change tables, move the mission models slightly</a:t>
            </a:r>
            <a:endParaRPr sz="23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600"/>
              </a:spcAft>
              <a:buNone/>
            </a:pPr>
            <a:endParaRPr sz="1900" dirty="0"/>
          </a:p>
        </p:txBody>
      </p:sp>
      <p:sp>
        <p:nvSpPr>
          <p:cNvPr id="410" name="Google Shape;410;p5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93D9E300-0743-887D-5C15-AC9B4EA0A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137" y="951369"/>
            <a:ext cx="2850646" cy="36956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able&#10;&#10;Description automatically generated">
            <a:extLst>
              <a:ext uri="{FF2B5EF4-FFF2-40B4-BE49-F238E27FC236}">
                <a16:creationId xmlns:a16="http://schemas.microsoft.com/office/drawing/2014/main" id="{55541150-1047-05A5-6229-D4CBF0253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492" y="1023975"/>
            <a:ext cx="2876534" cy="2370378"/>
          </a:xfrm>
          <a:prstGeom prst="rect">
            <a:avLst/>
          </a:prstGeom>
        </p:spPr>
      </p:pic>
      <p:sp>
        <p:nvSpPr>
          <p:cNvPr id="416" name="Google Shape;416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/>
              <a:t>Judging</a:t>
            </a:r>
            <a:endParaRPr/>
          </a:p>
        </p:txBody>
      </p:sp>
      <p:sp>
        <p:nvSpPr>
          <p:cNvPr id="417" name="Google Shape;417;p57"/>
          <p:cNvSpPr txBox="1">
            <a:spLocks noGrp="1"/>
          </p:cNvSpPr>
          <p:nvPr>
            <p:ph idx="1"/>
          </p:nvPr>
        </p:nvSpPr>
        <p:spPr>
          <a:xfrm>
            <a:off x="106135" y="1648731"/>
            <a:ext cx="4208792" cy="2977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 dirty="0"/>
              <a:t>Create a 5 min presentation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 dirty="0"/>
              <a:t>Explain the engineering process and follow the rubric 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 dirty="0"/>
              <a:t>Point out the greatest strengths and innovations in both building and programming</a:t>
            </a:r>
            <a:endParaRPr sz="2400" dirty="0"/>
          </a:p>
        </p:txBody>
      </p:sp>
      <p:sp>
        <p:nvSpPr>
          <p:cNvPr id="418" name="Google Shape;418;p5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/>
          </a:p>
        </p:txBody>
      </p:sp>
      <p:pic>
        <p:nvPicPr>
          <p:cNvPr id="419" name="Google Shape;419;p57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9324" y="2571750"/>
            <a:ext cx="3160503" cy="2370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8BEE4-0213-BC46-A5CA-BB842CB42162}"/>
              </a:ext>
            </a:extLst>
          </p:cNvPr>
          <p:cNvSpPr>
            <a:spLocks noGrp="1" noChangeAspect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27ACB-7B71-8C43-BC0C-79E86F5F688B}"/>
              </a:ext>
            </a:extLst>
          </p:cNvPr>
          <p:cNvSpPr>
            <a:spLocks noGrp="1" noChangeAspect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8F3B4DD-B250-F3D6-4A1B-2DE43251DB77}"/>
              </a:ext>
            </a:extLst>
          </p:cNvPr>
          <p:cNvSpPr txBox="1">
            <a:spLocks noChangeAspect="1"/>
          </p:cNvSpPr>
          <p:nvPr/>
        </p:nvSpPr>
        <p:spPr>
          <a:xfrm>
            <a:off x="427382" y="1828804"/>
            <a:ext cx="8289235" cy="609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6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/>
              <a:t>Innovation Project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65204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700"/>
              <a:buFont typeface="Trebuchet MS"/>
              <a:buNone/>
            </a:pPr>
            <a:r>
              <a:rPr lang="en-US">
                <a:solidFill>
                  <a:srgbClr val="000000"/>
                </a:solidFill>
              </a:rPr>
              <a:t>Innovation Project is based on a yearly theme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39" name="Google Shape;439;p60"/>
          <p:cNvSpPr txBox="1">
            <a:spLocks noGrp="1"/>
          </p:cNvSpPr>
          <p:nvPr>
            <p:ph idx="1"/>
          </p:nvPr>
        </p:nvSpPr>
        <p:spPr>
          <a:xfrm>
            <a:off x="1810960" y="1648731"/>
            <a:ext cx="7158867" cy="2977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sng" dirty="0">
                <a:solidFill>
                  <a:srgbClr val="000000"/>
                </a:solidFill>
                <a:cs typeface="Avenir"/>
                <a:sym typeface="Avenir"/>
              </a:rPr>
              <a:t>2020-2021 </a:t>
            </a:r>
            <a:r>
              <a:rPr lang="en-US" sz="2000" b="1" u="sng" dirty="0" err="1">
                <a:solidFill>
                  <a:srgbClr val="000000"/>
                </a:solidFill>
                <a:cs typeface="Avenir"/>
                <a:sym typeface="Avenir"/>
              </a:rPr>
              <a:t>RePlay</a:t>
            </a:r>
            <a:r>
              <a:rPr lang="en-US" sz="2000" b="1" u="sng" dirty="0">
                <a:solidFill>
                  <a:srgbClr val="000000"/>
                </a:solidFill>
                <a:cs typeface="Avenir"/>
                <a:sym typeface="Avenir"/>
              </a:rPr>
              <a:t> Season</a:t>
            </a:r>
            <a:r>
              <a:rPr lang="en-US" sz="2000" dirty="0">
                <a:solidFill>
                  <a:srgbClr val="000000"/>
                </a:solidFill>
                <a:cs typeface="Avenir"/>
                <a:sym typeface="Avenir"/>
              </a:rPr>
              <a:t> - Help people get more active</a:t>
            </a:r>
            <a:endParaRPr sz="20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sng" dirty="0">
                <a:solidFill>
                  <a:srgbClr val="000000"/>
                </a:solidFill>
                <a:cs typeface="Avenir"/>
                <a:sym typeface="Avenir"/>
              </a:rPr>
              <a:t>2019-2020 City Shaper Season</a:t>
            </a:r>
            <a:r>
              <a:rPr lang="en-US" sz="2000" dirty="0">
                <a:solidFill>
                  <a:srgbClr val="000000"/>
                </a:solidFill>
                <a:cs typeface="Avenir"/>
                <a:sym typeface="Avenir"/>
              </a:rPr>
              <a:t> - Improve a building or space in your community</a:t>
            </a:r>
            <a:endParaRPr sz="20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sng" dirty="0">
                <a:solidFill>
                  <a:srgbClr val="000000"/>
                </a:solidFill>
                <a:cs typeface="Avenir"/>
                <a:sym typeface="Avenir"/>
              </a:rPr>
              <a:t>2018-2019 Into Orbit Season</a:t>
            </a:r>
            <a:r>
              <a:rPr lang="en-US" sz="2000" b="1" dirty="0">
                <a:solidFill>
                  <a:srgbClr val="000000"/>
                </a:solidFill>
                <a:cs typeface="Avenir"/>
                <a:sym typeface="Avenir"/>
              </a:rPr>
              <a:t> </a:t>
            </a:r>
            <a:r>
              <a:rPr lang="en-US" sz="2000" dirty="0">
                <a:solidFill>
                  <a:srgbClr val="000000"/>
                </a:solidFill>
                <a:cs typeface="Avenir"/>
                <a:sym typeface="Avenir"/>
              </a:rPr>
              <a:t>- Improve mental or physical health in space</a:t>
            </a:r>
            <a:endParaRPr sz="20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sng" dirty="0">
                <a:solidFill>
                  <a:srgbClr val="000000"/>
                </a:solidFill>
                <a:cs typeface="Avenir"/>
                <a:sym typeface="Avenir"/>
              </a:rPr>
              <a:t>2017-2018 Hydrodynamics Season</a:t>
            </a:r>
            <a:r>
              <a:rPr lang="en-US" sz="2000" dirty="0">
                <a:solidFill>
                  <a:srgbClr val="000000"/>
                </a:solidFill>
                <a:cs typeface="Avenir"/>
                <a:sym typeface="Avenir"/>
              </a:rPr>
              <a:t> -Improve the way people find, transport, use, or dispose of water. </a:t>
            </a:r>
            <a:endParaRPr sz="20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1" dirty="0">
              <a:solidFill>
                <a:srgbClr val="ED1D24"/>
              </a:solidFill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cs typeface="Avenir"/>
              <a:sym typeface="Avenir"/>
            </a:endParaRPr>
          </a:p>
        </p:txBody>
      </p:sp>
      <p:sp>
        <p:nvSpPr>
          <p:cNvPr id="441" name="Google Shape;441;p6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/>
          </a:p>
        </p:txBody>
      </p:sp>
      <p:sp>
        <p:nvSpPr>
          <p:cNvPr id="440" name="Google Shape;440;p60"/>
          <p:cNvSpPr txBox="1"/>
          <p:nvPr/>
        </p:nvSpPr>
        <p:spPr>
          <a:xfrm>
            <a:off x="4880228" y="2446541"/>
            <a:ext cx="20466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442" name="Google Shape;442;p60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037" y="1374582"/>
            <a:ext cx="946600" cy="9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60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937" y="2248353"/>
            <a:ext cx="1326050" cy="74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60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512" y="3258624"/>
            <a:ext cx="838125" cy="8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60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300" y="4375966"/>
            <a:ext cx="1449324" cy="5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Project Process/Engineering Design Process </a:t>
            </a:r>
            <a:endParaRPr/>
          </a:p>
        </p:txBody>
      </p:sp>
      <p:sp>
        <p:nvSpPr>
          <p:cNvPr id="452" name="Google Shape;452;p6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/>
          </a:p>
        </p:txBody>
      </p:sp>
      <p:sp>
        <p:nvSpPr>
          <p:cNvPr id="453" name="Google Shape;453;p61"/>
          <p:cNvSpPr txBox="1"/>
          <p:nvPr/>
        </p:nvSpPr>
        <p:spPr>
          <a:xfrm>
            <a:off x="403825" y="1764100"/>
            <a:ext cx="3551400" cy="30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Identify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a problem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Design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a solution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Create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a prototype 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Share 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with experts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Iterate 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your design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61"/>
          <p:cNvSpPr txBox="1"/>
          <p:nvPr/>
        </p:nvSpPr>
        <p:spPr>
          <a:xfrm>
            <a:off x="4572000" y="1987825"/>
            <a:ext cx="3695400" cy="20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5" name="Google Shape;455;p6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4675" y="1826016"/>
            <a:ext cx="4871824" cy="2740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2"/>
          <p:cNvSpPr txBox="1"/>
          <p:nvPr/>
        </p:nvSpPr>
        <p:spPr>
          <a:xfrm>
            <a:off x="4572000" y="1051875"/>
            <a:ext cx="1076700" cy="10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1" name="Google Shape;461;p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Innovation Project Rubric</a:t>
            </a:r>
            <a:endParaRPr/>
          </a:p>
        </p:txBody>
      </p:sp>
      <p:sp>
        <p:nvSpPr>
          <p:cNvPr id="462" name="Google Shape;462;p62"/>
          <p:cNvSpPr txBox="1">
            <a:spLocks noGrp="1"/>
          </p:cNvSpPr>
          <p:nvPr>
            <p:ph idx="1"/>
          </p:nvPr>
        </p:nvSpPr>
        <p:spPr>
          <a:xfrm>
            <a:off x="106134" y="1648731"/>
            <a:ext cx="4664649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Char char="●"/>
            </a:pPr>
            <a:r>
              <a:rPr lang="en-US" sz="1800" dirty="0">
                <a:solidFill>
                  <a:srgbClr val="000000"/>
                </a:solidFill>
                <a:cs typeface="Avenir"/>
                <a:sym typeface="Avenir"/>
              </a:rPr>
              <a:t>Project Rubric includes the engineering design process</a:t>
            </a:r>
            <a:endParaRPr sz="18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Char char="●"/>
            </a:pPr>
            <a:r>
              <a:rPr lang="en-US" sz="1800" dirty="0">
                <a:solidFill>
                  <a:srgbClr val="000000"/>
                </a:solidFill>
                <a:cs typeface="Avenir"/>
                <a:sym typeface="Avenir"/>
              </a:rPr>
              <a:t>Provides team with the process of how they are going to be evaluated</a:t>
            </a:r>
            <a:endParaRPr sz="18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Char char="●"/>
            </a:pPr>
            <a:r>
              <a:rPr lang="en-US" sz="1800" dirty="0">
                <a:solidFill>
                  <a:srgbClr val="000000"/>
                </a:solidFill>
                <a:cs typeface="Avenir"/>
                <a:sym typeface="Avenir"/>
              </a:rPr>
              <a:t>Teams are asked to create a drawing/prototype, share the solution with others, and iterate the design</a:t>
            </a:r>
            <a:endParaRPr sz="1800" dirty="0">
              <a:solidFill>
                <a:srgbClr val="000000"/>
              </a:solidFill>
              <a:cs typeface="Avenir"/>
              <a:sym typeface="Avenir"/>
            </a:endParaRPr>
          </a:p>
        </p:txBody>
      </p:sp>
      <p:sp>
        <p:nvSpPr>
          <p:cNvPr id="463" name="Google Shape;463;p6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8EA30519-FA54-8963-FB44-B4FC96791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783" y="1199585"/>
            <a:ext cx="4197075" cy="332161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4;p25">
            <a:extLst>
              <a:ext uri="{FF2B5EF4-FFF2-40B4-BE49-F238E27FC236}">
                <a16:creationId xmlns:a16="http://schemas.microsoft.com/office/drawing/2014/main" id="{90BE7CA0-B4DB-C477-0E2D-77435B5F16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US" dirty="0"/>
              <a:t>Three </a:t>
            </a:r>
            <a:r>
              <a:rPr lang="en-US" i="1" dirty="0"/>
              <a:t>FIRST</a:t>
            </a:r>
            <a:r>
              <a:rPr lang="en-US" dirty="0"/>
              <a:t> Programs (K-12)</a:t>
            </a:r>
            <a:endParaRPr dirty="0"/>
          </a:p>
        </p:txBody>
      </p:sp>
      <p:sp>
        <p:nvSpPr>
          <p:cNvPr id="7" name="Google Shape;127;p25">
            <a:extLst>
              <a:ext uri="{FF2B5EF4-FFF2-40B4-BE49-F238E27FC236}">
                <a16:creationId xmlns:a16="http://schemas.microsoft.com/office/drawing/2014/main" id="{920F43C0-B851-C085-9198-5EC1EA48AFA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 i="1" dirty="0"/>
              <a:t>FIRST</a:t>
            </a:r>
            <a:r>
              <a:rPr lang="en-US" sz="2000" dirty="0"/>
              <a:t> LEGO League: Discover, Explore, Challenge</a:t>
            </a:r>
            <a:endParaRPr sz="2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i="1" dirty="0"/>
              <a:t>FIRST</a:t>
            </a:r>
            <a:r>
              <a:rPr lang="en-US" sz="2000" dirty="0"/>
              <a:t> Tech Challenge</a:t>
            </a:r>
            <a:endParaRPr sz="20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i="1" dirty="0"/>
              <a:t>FIRST</a:t>
            </a:r>
            <a:r>
              <a:rPr lang="en-US" sz="2000" dirty="0"/>
              <a:t> Robotics Competition</a:t>
            </a:r>
            <a:endParaRPr sz="2000" dirty="0"/>
          </a:p>
        </p:txBody>
      </p:sp>
      <p:pic>
        <p:nvPicPr>
          <p:cNvPr id="8" name="Google Shape;125;p25" descr="JrFLL-Robot.jpg">
            <a:extLst>
              <a:ext uri="{FF2B5EF4-FFF2-40B4-BE49-F238E27FC236}">
                <a16:creationId xmlns:a16="http://schemas.microsoft.com/office/drawing/2014/main" id="{E713F7FC-CAA2-6B12-1397-3BD911D1486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56012">
            <a:off x="586618" y="3033209"/>
            <a:ext cx="1782612" cy="1613291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Google Shape;128;p25">
            <a:extLst>
              <a:ext uri="{FF2B5EF4-FFF2-40B4-BE49-F238E27FC236}">
                <a16:creationId xmlns:a16="http://schemas.microsoft.com/office/drawing/2014/main" id="{0553427D-8D06-26FD-D28D-C5DC8CDBB03E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-1115029">
            <a:off x="2794724" y="2948539"/>
            <a:ext cx="1726336" cy="1663202"/>
          </a:xfrm>
          <a:prstGeom prst="rect">
            <a:avLst/>
          </a:prstGeom>
          <a:noFill/>
          <a:ln w="88900" cap="sq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4991" dist="18034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Google Shape;129;p25">
            <a:extLst>
              <a:ext uri="{FF2B5EF4-FFF2-40B4-BE49-F238E27FC236}">
                <a16:creationId xmlns:a16="http://schemas.microsoft.com/office/drawing/2014/main" id="{D29158A7-F59B-31A5-7B52-0F6399151795}"/>
              </a:ext>
            </a:extLst>
          </p:cNvPr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64024">
            <a:off x="6634936" y="2951481"/>
            <a:ext cx="1859280" cy="1657337"/>
          </a:xfrm>
          <a:prstGeom prst="rect">
            <a:avLst/>
          </a:prstGeom>
          <a:noFill/>
          <a:ln w="88900" cap="sq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4991" dist="18034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Google Shape;130;p25">
            <a:extLst>
              <a:ext uri="{FF2B5EF4-FFF2-40B4-BE49-F238E27FC236}">
                <a16:creationId xmlns:a16="http://schemas.microsoft.com/office/drawing/2014/main" id="{7DB105FB-B29C-CB02-C1C6-B9FE65988BD5}"/>
              </a:ext>
            </a:extLst>
          </p:cNvPr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1000" y="2774825"/>
            <a:ext cx="1827199" cy="1770626"/>
          </a:xfrm>
          <a:prstGeom prst="rect">
            <a:avLst/>
          </a:prstGeom>
          <a:noFill/>
          <a:ln w="88900" cap="sq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4991" dist="18034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74873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Identify a Problem</a:t>
            </a:r>
            <a:endParaRPr/>
          </a:p>
        </p:txBody>
      </p:sp>
      <p:sp>
        <p:nvSpPr>
          <p:cNvPr id="471" name="Google Shape;471;p63"/>
          <p:cNvSpPr txBox="1">
            <a:spLocks noGrp="1"/>
          </p:cNvSpPr>
          <p:nvPr>
            <p:ph idx="1"/>
          </p:nvPr>
        </p:nvSpPr>
        <p:spPr>
          <a:xfrm>
            <a:off x="106134" y="1648731"/>
            <a:ext cx="5171359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6550" algn="l" rtl="0">
              <a:spcBef>
                <a:spcPts val="360"/>
              </a:spcBef>
              <a:spcAft>
                <a:spcPts val="0"/>
              </a:spcAft>
              <a:buSzPts val="1700"/>
              <a:buChar char="●"/>
            </a:pPr>
            <a:r>
              <a:rPr lang="en-US" sz="1900" dirty="0"/>
              <a:t>Teams research a topic according to the yearly theme</a:t>
            </a:r>
            <a:endParaRPr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 dirty="0"/>
              <a:t>Team members need to: </a:t>
            </a:r>
            <a:endParaRPr sz="19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900" dirty="0"/>
              <a:t>brainstorm ideas within the topic</a:t>
            </a:r>
            <a:endParaRPr sz="19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900" dirty="0"/>
              <a:t>conduct research</a:t>
            </a:r>
            <a:endParaRPr sz="19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900" dirty="0"/>
              <a:t>take notes when doing research</a:t>
            </a:r>
            <a:endParaRPr sz="19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900" dirty="0"/>
              <a:t>be sure everyone is participating</a:t>
            </a:r>
            <a:endParaRPr sz="19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900" dirty="0"/>
              <a:t>be aware of existing solutions</a:t>
            </a:r>
            <a:endParaRPr sz="19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900" dirty="0"/>
              <a:t>keep an open mind for ideas </a:t>
            </a:r>
            <a:endParaRPr sz="1900" dirty="0"/>
          </a:p>
          <a:p>
            <a:pPr marL="457200" lvl="0" indent="0" algn="l" rtl="0">
              <a:spcBef>
                <a:spcPts val="360"/>
              </a:spcBef>
              <a:spcAft>
                <a:spcPts val="600"/>
              </a:spcAft>
              <a:buNone/>
            </a:pPr>
            <a:endParaRPr sz="1900" dirty="0"/>
          </a:p>
        </p:txBody>
      </p:sp>
      <p:sp>
        <p:nvSpPr>
          <p:cNvPr id="472" name="Google Shape;472;p6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/>
          </a:p>
        </p:txBody>
      </p:sp>
      <p:sp>
        <p:nvSpPr>
          <p:cNvPr id="473" name="Google Shape;473;p63"/>
          <p:cNvSpPr txBox="1"/>
          <p:nvPr/>
        </p:nvSpPr>
        <p:spPr>
          <a:xfrm>
            <a:off x="6248934" y="960819"/>
            <a:ext cx="2497500" cy="394002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INTO ORBIT Sample:</a:t>
            </a: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Identify a physical or social problem in space with long term space flight. 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Research Problem:</a:t>
            </a:r>
            <a:endParaRPr u="sng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to little to no gravity in space, body fluids rush toward the head and extremities causing many problems for astronauts. 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4" name="Google Shape;474;p6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7493" y="860594"/>
            <a:ext cx="1147749" cy="15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Meet Experts</a:t>
            </a:r>
            <a:endParaRPr/>
          </a:p>
        </p:txBody>
      </p:sp>
      <p:sp>
        <p:nvSpPr>
          <p:cNvPr id="481" name="Google Shape;481;p64"/>
          <p:cNvSpPr txBox="1">
            <a:spLocks noGrp="1"/>
          </p:cNvSpPr>
          <p:nvPr>
            <p:ph idx="1"/>
          </p:nvPr>
        </p:nvSpPr>
        <p:spPr>
          <a:xfrm>
            <a:off x="106134" y="1648731"/>
            <a:ext cx="5963375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1150" algn="l" rtl="0">
              <a:spcBef>
                <a:spcPts val="360"/>
              </a:spcBef>
              <a:spcAft>
                <a:spcPts val="0"/>
              </a:spcAft>
              <a:buSzPts val="1300"/>
              <a:buChar char="●"/>
            </a:pPr>
            <a:r>
              <a:rPr lang="en-US" sz="1800" dirty="0"/>
              <a:t>Brainstorm what experts to contact </a:t>
            </a:r>
            <a:endParaRPr sz="18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800" dirty="0"/>
              <a:t>Only choose experts who would benefit your team, </a:t>
            </a:r>
            <a:endParaRPr sz="1800" dirty="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800" dirty="0"/>
              <a:t>e.g. if you have an idea for an app, meet with a developer. </a:t>
            </a:r>
            <a:endParaRPr sz="18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800" dirty="0"/>
              <a:t>Keep in mind that you can always meet with an expert virtually. </a:t>
            </a:r>
            <a:endParaRPr sz="18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 dirty="0"/>
              <a:t>Make sure that all team members can attend so that everyone can ask questions and learn as much as possible.</a:t>
            </a:r>
            <a:endParaRPr sz="18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800" dirty="0"/>
              <a:t>Take notes to retain as much information as possible</a:t>
            </a:r>
            <a:endParaRPr sz="18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 dirty="0"/>
              <a:t>When meeting with an expert it is a good idea to take pictures to show the judges at your event</a:t>
            </a:r>
            <a:endParaRPr sz="1800"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2000" dirty="0"/>
          </a:p>
        </p:txBody>
      </p:sp>
      <p:sp>
        <p:nvSpPr>
          <p:cNvPr id="482" name="Google Shape;482;p6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41</a:t>
            </a:fld>
            <a:endParaRPr sz="1300"/>
          </a:p>
        </p:txBody>
      </p:sp>
      <p:pic>
        <p:nvPicPr>
          <p:cNvPr id="483" name="Google Shape;483;p6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975" y="884206"/>
            <a:ext cx="2517399" cy="1888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64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963" y="2924652"/>
            <a:ext cx="2517400" cy="16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 on Fieldtrips</a:t>
            </a:r>
            <a:endParaRPr/>
          </a:p>
        </p:txBody>
      </p:sp>
      <p:sp>
        <p:nvSpPr>
          <p:cNvPr id="491" name="Google Shape;491;p65"/>
          <p:cNvSpPr txBox="1">
            <a:spLocks noGrp="1"/>
          </p:cNvSpPr>
          <p:nvPr>
            <p:ph idx="1"/>
          </p:nvPr>
        </p:nvSpPr>
        <p:spPr>
          <a:xfrm>
            <a:off x="106134" y="1648731"/>
            <a:ext cx="4957223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3850" algn="l" rtl="0">
              <a:spcBef>
                <a:spcPts val="360"/>
              </a:spcBef>
              <a:spcAft>
                <a:spcPts val="0"/>
              </a:spcAft>
              <a:buSzPts val="1500"/>
              <a:buChar char="●"/>
            </a:pPr>
            <a:r>
              <a:rPr lang="en-US" sz="1800" dirty="0"/>
              <a:t>Great way to learn about problems</a:t>
            </a:r>
            <a:endParaRPr sz="18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800" dirty="0"/>
              <a:t>E.g. the Tiger Techs visited New York City to learn about the city's urban planning.</a:t>
            </a:r>
            <a:endParaRPr sz="1800" dirty="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800" dirty="0"/>
              <a:t>Taking a field trip doesn’t have to be as big a going to New York City</a:t>
            </a:r>
            <a:endParaRPr sz="1800" dirty="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800" dirty="0"/>
              <a:t>Even a local park or city council</a:t>
            </a:r>
            <a:endParaRPr sz="18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800" dirty="0"/>
              <a:t>Important to take notes so that you can reflect what you learned.</a:t>
            </a:r>
            <a:endParaRPr sz="18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800" dirty="0"/>
              <a:t>Be sure to ask questions, take lots of pictures and observe as much as possible when taking field trips. </a:t>
            </a:r>
            <a:endParaRPr sz="1800" dirty="0"/>
          </a:p>
          <a:p>
            <a:pPr marL="45720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800" dirty="0"/>
          </a:p>
        </p:txBody>
      </p:sp>
      <p:sp>
        <p:nvSpPr>
          <p:cNvPr id="492" name="Google Shape;492;p6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42</a:t>
            </a:fld>
            <a:endParaRPr/>
          </a:p>
        </p:txBody>
      </p:sp>
      <p:pic>
        <p:nvPicPr>
          <p:cNvPr id="493" name="Google Shape;493;p6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3950" y="949929"/>
            <a:ext cx="3725322" cy="24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65"/>
          <p:cNvSpPr txBox="1"/>
          <p:nvPr/>
        </p:nvSpPr>
        <p:spPr>
          <a:xfrm>
            <a:off x="5153913" y="3498650"/>
            <a:ext cx="3725400" cy="8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Field trip to US Airways to learn about engines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And Create A Solution</a:t>
            </a:r>
            <a:endParaRPr/>
          </a:p>
        </p:txBody>
      </p:sp>
      <p:sp>
        <p:nvSpPr>
          <p:cNvPr id="501" name="Google Shape;501;p66"/>
          <p:cNvSpPr txBox="1">
            <a:spLocks noGrp="1"/>
          </p:cNvSpPr>
          <p:nvPr>
            <p:ph idx="1"/>
          </p:nvPr>
        </p:nvSpPr>
        <p:spPr>
          <a:xfrm>
            <a:off x="106134" y="1648731"/>
            <a:ext cx="5171359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3850" algn="l" rtl="0">
              <a:spcBef>
                <a:spcPts val="360"/>
              </a:spcBef>
              <a:spcAft>
                <a:spcPts val="0"/>
              </a:spcAft>
              <a:buSzPts val="1500"/>
              <a:buChar char="●"/>
            </a:pPr>
            <a:r>
              <a:rPr lang="en-US" sz="1700" dirty="0"/>
              <a:t>Teams take research and apply it to a new innovative design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dirty="0"/>
              <a:t>Design should improve something or be brand new</a:t>
            </a:r>
            <a:endParaRPr sz="17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700" dirty="0"/>
              <a:t>A good way to start is with multiple drawings to get the team’s idea on paper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dirty="0"/>
              <a:t>Continue to meet with experts for feedback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dirty="0"/>
              <a:t>Prototypes are required this year for project</a:t>
            </a:r>
            <a:endParaRPr sz="17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700" dirty="0"/>
              <a:t>For advanced teams, CAD could be an option for a prototype</a:t>
            </a:r>
            <a:endParaRPr sz="17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700" dirty="0"/>
              <a:t>Documentation should be kept throughout the entire process for a journal</a:t>
            </a:r>
            <a:endParaRPr sz="1700" dirty="0"/>
          </a:p>
        </p:txBody>
      </p:sp>
      <p:sp>
        <p:nvSpPr>
          <p:cNvPr id="502" name="Google Shape;502;p6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43</a:t>
            </a:fld>
            <a:endParaRPr/>
          </a:p>
        </p:txBody>
      </p:sp>
      <p:sp>
        <p:nvSpPr>
          <p:cNvPr id="503" name="Google Shape;503;p66"/>
          <p:cNvSpPr txBox="1"/>
          <p:nvPr/>
        </p:nvSpPr>
        <p:spPr>
          <a:xfrm>
            <a:off x="5698436" y="949926"/>
            <a:ext cx="3263474" cy="39545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INTO ORBIT Sample Continued: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u="sng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Design:</a:t>
            </a:r>
            <a:endParaRPr sz="1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As a team, the Techs came up with many spacesuit designs based off of existing solutions. </a:t>
            </a:r>
            <a:endParaRPr sz="1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For example, during a field trip we saw one existing solution at the Air and Space Museum in Washington, D.C. </a:t>
            </a:r>
            <a:endParaRPr sz="1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Create a Solution:</a:t>
            </a:r>
            <a:endParaRPr sz="1400" u="sng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Using information learned during the research phase, we designed a prototype.  The name of our suit was Shape Shifter.</a:t>
            </a: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Google Shape;474;p63">
            <a:extLst>
              <a:ext uri="{FF2B5EF4-FFF2-40B4-BE49-F238E27FC236}">
                <a16:creationId xmlns:a16="http://schemas.microsoft.com/office/drawing/2014/main" id="{6B3FF2F6-09D2-E24D-A569-B3F88A95D59C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2721" y="0"/>
            <a:ext cx="1147749" cy="15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Iterate</a:t>
            </a:r>
            <a:endParaRPr/>
          </a:p>
        </p:txBody>
      </p:sp>
      <p:sp>
        <p:nvSpPr>
          <p:cNvPr id="510" name="Google Shape;510;p67"/>
          <p:cNvSpPr txBox="1">
            <a:spLocks noGrp="1"/>
          </p:cNvSpPr>
          <p:nvPr>
            <p:ph idx="1"/>
          </p:nvPr>
        </p:nvSpPr>
        <p:spPr>
          <a:xfrm>
            <a:off x="106134" y="1648731"/>
            <a:ext cx="5294563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 sz="2400" dirty="0"/>
              <a:t>Teams test designs and then continually improve them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 dirty="0"/>
              <a:t>Any feedback given by experts should be used to improve design 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 dirty="0"/>
              <a:t>Documentation is important during this step</a:t>
            </a:r>
            <a:endParaRPr sz="24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2000" dirty="0"/>
              <a:t>Record results from testing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 dirty="0"/>
              <a:t>Continue testing until team is satisfied with the results</a:t>
            </a:r>
            <a:endParaRPr sz="2400" dirty="0"/>
          </a:p>
        </p:txBody>
      </p:sp>
      <p:sp>
        <p:nvSpPr>
          <p:cNvPr id="511" name="Google Shape;511;p6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44</a:t>
            </a:fld>
            <a:endParaRPr/>
          </a:p>
        </p:txBody>
      </p:sp>
      <p:sp>
        <p:nvSpPr>
          <p:cNvPr id="512" name="Google Shape;512;p67"/>
          <p:cNvSpPr txBox="1"/>
          <p:nvPr/>
        </p:nvSpPr>
        <p:spPr>
          <a:xfrm>
            <a:off x="5772150" y="949927"/>
            <a:ext cx="3197677" cy="391072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500" u="sng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INTO ORBIT Sample Continued: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500" u="sng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Iteration Process:</a:t>
            </a:r>
            <a:endParaRPr sz="1500" u="sng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team sampled several materials for the layers of the space suit. </a:t>
            </a:r>
            <a:endParaRPr sz="15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Fasteners such as buttons, zippers and </a:t>
            </a:r>
            <a:r>
              <a:rPr lang="en-US" sz="15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velcro</a:t>
            </a:r>
            <a:r>
              <a:rPr lang="en-US" sz="1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were tested to determine how strong they would be. </a:t>
            </a:r>
            <a:endParaRPr sz="15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 reached out to a space suit design company to provide feedback for our suit. </a:t>
            </a:r>
            <a:endParaRPr sz="15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Google Shape;474;p63">
            <a:extLst>
              <a:ext uri="{FF2B5EF4-FFF2-40B4-BE49-F238E27FC236}">
                <a16:creationId xmlns:a16="http://schemas.microsoft.com/office/drawing/2014/main" id="{B895CC4A-F5C0-FB79-D51A-4FEA3321806A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2721" y="0"/>
            <a:ext cx="1147749" cy="15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Share With Experts </a:t>
            </a:r>
            <a:endParaRPr/>
          </a:p>
        </p:txBody>
      </p:sp>
      <p:sp>
        <p:nvSpPr>
          <p:cNvPr id="519" name="Google Shape;519;p68"/>
          <p:cNvSpPr txBox="1">
            <a:spLocks noGrp="1"/>
          </p:cNvSpPr>
          <p:nvPr>
            <p:ph idx="1"/>
          </p:nvPr>
        </p:nvSpPr>
        <p:spPr>
          <a:xfrm>
            <a:off x="106134" y="1648731"/>
            <a:ext cx="4676881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spcBef>
                <a:spcPts val="36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Team’s reach out to an individual, business, or an organization that would benefit from the solution and pitch idea to them</a:t>
            </a:r>
            <a:endParaRPr sz="18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Return to your original experts so that they can see the entire engineering design process</a:t>
            </a:r>
            <a:endParaRPr sz="18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Take feedback as a way to improve the design</a:t>
            </a:r>
            <a:endParaRPr sz="18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Sharing can be virtual or in person</a:t>
            </a:r>
            <a:endParaRPr sz="1800" dirty="0"/>
          </a:p>
          <a:p>
            <a:pPr marL="45720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800" dirty="0"/>
          </a:p>
        </p:txBody>
      </p:sp>
      <p:sp>
        <p:nvSpPr>
          <p:cNvPr id="520" name="Google Shape;520;p6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45</a:t>
            </a:fld>
            <a:endParaRPr/>
          </a:p>
        </p:txBody>
      </p:sp>
      <p:sp>
        <p:nvSpPr>
          <p:cNvPr id="521" name="Google Shape;521;p68"/>
          <p:cNvSpPr txBox="1"/>
          <p:nvPr/>
        </p:nvSpPr>
        <p:spPr>
          <a:xfrm>
            <a:off x="5698435" y="1123406"/>
            <a:ext cx="3262165" cy="364385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u="sng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INTO ORBIT Sample Continued: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u="sng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Sharing with Experts:</a:t>
            </a:r>
            <a:endParaRPr u="sng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Techs shared their product with: 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cardiologist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professional athlete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astronaut Mike </a:t>
            </a:r>
            <a:r>
              <a:rPr lang="en-US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Fincke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biomedical engineer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several experts at NASA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Google Shape;474;p63">
            <a:extLst>
              <a:ext uri="{FF2B5EF4-FFF2-40B4-BE49-F238E27FC236}">
                <a16:creationId xmlns:a16="http://schemas.microsoft.com/office/drawing/2014/main" id="{83AAA2E3-315F-98F6-64B1-39E86362506B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2721" y="0"/>
            <a:ext cx="1147749" cy="15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8BEE4-0213-BC46-A5CA-BB842CB42162}"/>
              </a:ext>
            </a:extLst>
          </p:cNvPr>
          <p:cNvSpPr>
            <a:spLocks noGrp="1" noChangeAspect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27ACB-7B71-8C43-BC0C-79E86F5F688B}"/>
              </a:ext>
            </a:extLst>
          </p:cNvPr>
          <p:cNvSpPr>
            <a:spLocks noGrp="1" noChangeAspect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pic>
        <p:nvPicPr>
          <p:cNvPr id="4" name="Google Shape;534;p70">
            <a:extLst>
              <a:ext uri="{FF2B5EF4-FFF2-40B4-BE49-F238E27FC236}">
                <a16:creationId xmlns:a16="http://schemas.microsoft.com/office/drawing/2014/main" id="{5FC70B82-3D22-0DC1-4256-682A84BC0056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8149" y="1551862"/>
            <a:ext cx="6427701" cy="2039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32690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GIobal Innovation Award?</a:t>
            </a:r>
            <a:endParaRPr/>
          </a:p>
        </p:txBody>
      </p:sp>
      <p:sp>
        <p:nvSpPr>
          <p:cNvPr id="539" name="Google Shape;539;p71"/>
          <p:cNvSpPr txBox="1">
            <a:spLocks noGrp="1"/>
          </p:cNvSpPr>
          <p:nvPr>
            <p:ph idx="1"/>
          </p:nvPr>
        </p:nvSpPr>
        <p:spPr>
          <a:xfrm>
            <a:off x="106135" y="1648731"/>
            <a:ext cx="5062214" cy="2977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-US" sz="2000" dirty="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Started in 2011</a:t>
            </a:r>
            <a:endParaRPr sz="2000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50"/>
              <a:buFont typeface="Arial"/>
              <a:buChar char="●"/>
            </a:pPr>
            <a:r>
              <a:rPr lang="en-US" sz="2000" dirty="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Showcases teams’ innovative projects</a:t>
            </a:r>
            <a:endParaRPr sz="2000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50"/>
              <a:buChar char="●"/>
            </a:pPr>
            <a:r>
              <a:rPr lang="en-US" sz="2000" dirty="0">
                <a:solidFill>
                  <a:srgbClr val="333333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GIA requires teams to go more in depth with their project than before</a:t>
            </a:r>
            <a:endParaRPr sz="2000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50"/>
              <a:buFont typeface="Arial"/>
              <a:buChar char="●"/>
            </a:pPr>
            <a:r>
              <a:rPr lang="en-US" sz="2000" dirty="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Many GIA teams get patents, meet leaders, etc.</a:t>
            </a:r>
            <a:endParaRPr sz="2000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50"/>
              <a:buFont typeface="Arial"/>
              <a:buChar char="●"/>
            </a:pPr>
            <a:r>
              <a:rPr lang="en-US" sz="2000" dirty="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There is no additional cost to participate in GIA other than travel costs if you make top 20</a:t>
            </a:r>
            <a:endParaRPr sz="2000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7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47</a:t>
            </a:fld>
            <a:endParaRPr/>
          </a:p>
        </p:txBody>
      </p:sp>
      <p:pic>
        <p:nvPicPr>
          <p:cNvPr id="542" name="Google Shape;542;p71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4225" y="1504025"/>
            <a:ext cx="3446926" cy="258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 you qualify for it?</a:t>
            </a:r>
            <a:endParaRPr/>
          </a:p>
        </p:txBody>
      </p:sp>
      <p:sp>
        <p:nvSpPr>
          <p:cNvPr id="547" name="Google Shape;547;p72"/>
          <p:cNvSpPr txBox="1">
            <a:spLocks noGrp="1"/>
          </p:cNvSpPr>
          <p:nvPr>
            <p:ph idx="1"/>
          </p:nvPr>
        </p:nvSpPr>
        <p:spPr>
          <a:xfrm>
            <a:off x="106135" y="1648731"/>
            <a:ext cx="4764040" cy="2977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9725" algn="l" rtl="0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-US" sz="1750" dirty="0"/>
              <a:t>Most regions nominate the top-ranked Innovative Solution team(s) from their Championship.</a:t>
            </a:r>
            <a:endParaRPr sz="1750" dirty="0"/>
          </a:p>
          <a:p>
            <a:pPr marL="457200" lvl="0" indent="-339725" algn="l" rtl="0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-US" sz="1750" dirty="0"/>
              <a:t>Some have a separate judging process</a:t>
            </a:r>
            <a:endParaRPr sz="1750" dirty="0"/>
          </a:p>
          <a:p>
            <a:pPr marL="457200" lvl="0" indent="-339725" algn="l" rtl="0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-US" sz="1750" dirty="0"/>
              <a:t>Nominated teams submit an application to qualify for the top 20</a:t>
            </a:r>
            <a:endParaRPr sz="1750" dirty="0"/>
          </a:p>
          <a:p>
            <a:pPr marL="457200" lvl="0" indent="-339725" algn="l" rtl="0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-US" sz="1750" dirty="0"/>
              <a:t>Application has many essay questions about the project and solution</a:t>
            </a:r>
            <a:endParaRPr sz="1750" dirty="0"/>
          </a:p>
          <a:p>
            <a:pPr marL="457200" lvl="0" indent="-339725" algn="l" rtl="0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-US" sz="1750" dirty="0"/>
              <a:t>The top 20 submit an Engineering Change document before they attend the final event if they have made any changes since submission</a:t>
            </a:r>
            <a:endParaRPr sz="1750" dirty="0"/>
          </a:p>
        </p:txBody>
      </p:sp>
      <p:sp>
        <p:nvSpPr>
          <p:cNvPr id="549" name="Google Shape;549;p7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48</a:t>
            </a:fld>
            <a:endParaRPr/>
          </a:p>
        </p:txBody>
      </p:sp>
      <p:pic>
        <p:nvPicPr>
          <p:cNvPr id="550" name="Google Shape;550;p7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3900" y="1656427"/>
            <a:ext cx="3917701" cy="283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happens when you make Top 20?</a:t>
            </a:r>
            <a:endParaRPr/>
          </a:p>
        </p:txBody>
      </p:sp>
      <p:sp>
        <p:nvSpPr>
          <p:cNvPr id="555" name="Google Shape;555;p73"/>
          <p:cNvSpPr txBox="1">
            <a:spLocks noGrp="1"/>
          </p:cNvSpPr>
          <p:nvPr>
            <p:ph idx="1"/>
          </p:nvPr>
        </p:nvSpPr>
        <p:spPr>
          <a:xfrm>
            <a:off x="106135" y="1648731"/>
            <a:ext cx="4465866" cy="2977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20 teams semi-finalist compete at the annual event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Prior to the event, teams create pitches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At the event, teams present their idea to a panel of judges for non-monetary awards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Teams interact with each other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Teams meet experts in field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Learn about patents and innovation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557" name="Google Shape;557;p7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49</a:t>
            </a:fld>
            <a:endParaRPr/>
          </a:p>
        </p:txBody>
      </p:sp>
      <p:pic>
        <p:nvPicPr>
          <p:cNvPr id="1028" name="Picture 4" descr="May be an image of 10 people and people smiling">
            <a:extLst>
              <a:ext uri="{FF2B5EF4-FFF2-40B4-BE49-F238E27FC236}">
                <a16:creationId xmlns:a16="http://schemas.microsoft.com/office/drawing/2014/main" id="{4ADBF7AF-CD9D-F04E-8DB6-0C0E05407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0925" y="1726779"/>
            <a:ext cx="37338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2;p27">
            <a:extLst>
              <a:ext uri="{FF2B5EF4-FFF2-40B4-BE49-F238E27FC236}">
                <a16:creationId xmlns:a16="http://schemas.microsoft.com/office/drawing/2014/main" id="{ED7F9D24-F897-07BC-ED97-C4AD26EED9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US" dirty="0"/>
              <a:t>Team</a:t>
            </a:r>
            <a:endParaRPr dirty="0"/>
          </a:p>
        </p:txBody>
      </p:sp>
      <p:sp>
        <p:nvSpPr>
          <p:cNvPr id="3" name="Google Shape;143;p27">
            <a:extLst>
              <a:ext uri="{FF2B5EF4-FFF2-40B4-BE49-F238E27FC236}">
                <a16:creationId xmlns:a16="http://schemas.microsoft.com/office/drawing/2014/main" id="{B106E273-782D-1AD0-5B96-F1EBED5E22C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1A1818"/>
              </a:buClr>
              <a:buSzPts val="2300"/>
              <a:buFont typeface="Trebuchet MS"/>
              <a:buChar char="●"/>
            </a:pPr>
            <a:r>
              <a:rPr lang="en-US" sz="2300" dirty="0">
                <a:solidFill>
                  <a:srgbClr val="1A1818"/>
                </a:solidFill>
                <a:cs typeface="Trebuchet MS"/>
                <a:sym typeface="Trebuchet MS"/>
              </a:rPr>
              <a:t>Generally, children, ages 9 to 14, (grades 4-8) are eligible to participate in North America</a:t>
            </a:r>
            <a:endParaRPr sz="2300" dirty="0">
              <a:solidFill>
                <a:srgbClr val="1A1818"/>
              </a:solidFill>
              <a:cs typeface="Trebuchet MS"/>
              <a:sym typeface="Trebuchet MS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1A1818"/>
              </a:buClr>
              <a:buSzPts val="2300"/>
              <a:buFont typeface="Trebuchet MS"/>
              <a:buChar char="●"/>
            </a:pPr>
            <a:r>
              <a:rPr lang="en-US" sz="2300" dirty="0">
                <a:solidFill>
                  <a:srgbClr val="1A1818"/>
                </a:solidFill>
                <a:cs typeface="Trebuchet MS"/>
                <a:sym typeface="Trebuchet MS"/>
              </a:rPr>
              <a:t>Elsewhere, ages 9-16</a:t>
            </a: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1A1818"/>
              </a:buClr>
              <a:buSzPts val="2300"/>
              <a:buFont typeface="Trebuchet MS"/>
              <a:buChar char="●"/>
            </a:pPr>
            <a:r>
              <a:rPr lang="en-US" sz="2300" dirty="0">
                <a:solidFill>
                  <a:srgbClr val="1A1818"/>
                </a:solidFill>
                <a:cs typeface="Trebuchet MS"/>
                <a:sym typeface="Trebuchet MS"/>
              </a:rPr>
              <a:t>Check with local organizers for exceptions</a:t>
            </a:r>
            <a:endParaRPr sz="2300" dirty="0">
              <a:solidFill>
                <a:srgbClr val="1A1818"/>
              </a:solidFill>
              <a:cs typeface="Trebuchet MS"/>
              <a:sym typeface="Trebuchet MS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1A1818"/>
              </a:buClr>
              <a:buSzPts val="2300"/>
              <a:buFont typeface="Trebuchet MS"/>
              <a:buChar char="●"/>
            </a:pPr>
            <a:r>
              <a:rPr lang="en-US" sz="2300" dirty="0">
                <a:solidFill>
                  <a:srgbClr val="1A1818"/>
                </a:solidFill>
                <a:cs typeface="Trebuchet MS"/>
                <a:sym typeface="Trebuchet MS"/>
              </a:rPr>
              <a:t>Teams consists of 2 (minimum) - 10 (maximum) students</a:t>
            </a:r>
            <a:endParaRPr sz="2300" dirty="0">
              <a:solidFill>
                <a:srgbClr val="1A1818"/>
              </a:solidFill>
              <a:cs typeface="Trebuchet MS"/>
              <a:sym typeface="Trebuchet MS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1A1818"/>
              </a:buClr>
              <a:buSzPts val="2300"/>
              <a:buFont typeface="Trebuchet MS"/>
              <a:buChar char="●"/>
            </a:pPr>
            <a:r>
              <a:rPr lang="en-US" sz="2300" dirty="0">
                <a:solidFill>
                  <a:srgbClr val="1A1818"/>
                </a:solidFill>
                <a:cs typeface="Trebuchet MS"/>
                <a:sym typeface="Trebuchet MS"/>
              </a:rPr>
              <a:t>Two official adult coaches with clearances per team</a:t>
            </a:r>
            <a:endParaRPr sz="2300" dirty="0">
              <a:solidFill>
                <a:srgbClr val="1A1818"/>
              </a:solidFill>
              <a:cs typeface="Trebuchet MS"/>
              <a:sym typeface="Trebuchet MS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1A1818"/>
              </a:buClr>
              <a:buSzPts val="2300"/>
              <a:buFont typeface="Trebuchet MS"/>
              <a:buChar char="●"/>
            </a:pPr>
            <a:r>
              <a:rPr lang="en-US" sz="2300" dirty="0">
                <a:solidFill>
                  <a:srgbClr val="1A1818"/>
                </a:solidFill>
                <a:cs typeface="Trebuchet MS"/>
                <a:sym typeface="Trebuchet MS"/>
              </a:rPr>
              <a:t>Youth and adult mentors are allowed, but kids on the team do the work</a:t>
            </a:r>
            <a:endParaRPr sz="2300" i="1" dirty="0"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571205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GIA has a Separate Rubric</a:t>
            </a:r>
            <a:endParaRPr dirty="0"/>
          </a:p>
        </p:txBody>
      </p:sp>
      <p:sp>
        <p:nvSpPr>
          <p:cNvPr id="565" name="Google Shape;565;p74"/>
          <p:cNvSpPr txBox="1">
            <a:spLocks noGrp="1"/>
          </p:cNvSpPr>
          <p:nvPr>
            <p:ph idx="1"/>
          </p:nvPr>
        </p:nvSpPr>
        <p:spPr>
          <a:xfrm>
            <a:off x="106135" y="1648731"/>
            <a:ext cx="4261466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9250" algn="l" rtl="0">
              <a:spcBef>
                <a:spcPts val="360"/>
              </a:spcBef>
              <a:spcAft>
                <a:spcPts val="0"/>
              </a:spcAft>
              <a:buSzPts val="1900"/>
              <a:buChar char="●"/>
            </a:pPr>
            <a:r>
              <a:rPr lang="en-US" sz="2100" dirty="0"/>
              <a:t>Different from normal project rubric</a:t>
            </a:r>
            <a:endParaRPr sz="21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2100" dirty="0"/>
              <a:t>Rubric will help team think more in depth than before</a:t>
            </a:r>
            <a:endParaRPr sz="21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2100" dirty="0"/>
              <a:t>Teams who base strategy around rubric will excel</a:t>
            </a:r>
            <a:endParaRPr sz="2100" dirty="0"/>
          </a:p>
        </p:txBody>
      </p:sp>
      <p:sp>
        <p:nvSpPr>
          <p:cNvPr id="566" name="Google Shape;566;p7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50</a:t>
            </a:fld>
            <a:endParaRPr/>
          </a:p>
        </p:txBody>
      </p:sp>
      <p:pic>
        <p:nvPicPr>
          <p:cNvPr id="567" name="Google Shape;567;p7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7600" y="905800"/>
            <a:ext cx="4672301" cy="413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is GIA important?</a:t>
            </a:r>
            <a:endParaRPr/>
          </a:p>
        </p:txBody>
      </p:sp>
      <p:sp>
        <p:nvSpPr>
          <p:cNvPr id="572" name="Google Shape;572;p75"/>
          <p:cNvSpPr txBox="1">
            <a:spLocks noGrp="1"/>
          </p:cNvSpPr>
          <p:nvPr>
            <p:ph idx="1"/>
          </p:nvPr>
        </p:nvSpPr>
        <p:spPr>
          <a:xfrm>
            <a:off x="106135" y="1648731"/>
            <a:ext cx="4654958" cy="2977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2000" dirty="0"/>
              <a:t>The GIA leaves a huge impact on teams</a:t>
            </a:r>
            <a:endParaRPr sz="20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2000" dirty="0"/>
              <a:t>Friendships are made over the few days</a:t>
            </a:r>
            <a:endParaRPr sz="20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2000" dirty="0"/>
              <a:t>Teams will meet experts and inspirational people</a:t>
            </a:r>
            <a:endParaRPr sz="20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2000" dirty="0"/>
              <a:t>Many teams will further develop their product and get patents</a:t>
            </a:r>
            <a:endParaRPr sz="20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2000" dirty="0"/>
              <a:t>These experiences will prepare teams for future FIRST programs</a:t>
            </a:r>
            <a:endParaRPr sz="2000" dirty="0"/>
          </a:p>
        </p:txBody>
      </p:sp>
      <p:sp>
        <p:nvSpPr>
          <p:cNvPr id="574" name="Google Shape;574;p7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51</a:t>
            </a:fld>
            <a:endParaRPr/>
          </a:p>
        </p:txBody>
      </p:sp>
      <p:pic>
        <p:nvPicPr>
          <p:cNvPr id="3078" name="Picture 6" descr="No photo description available.">
            <a:extLst>
              <a:ext uri="{FF2B5EF4-FFF2-40B4-BE49-F238E27FC236}">
                <a16:creationId xmlns:a16="http://schemas.microsoft.com/office/drawing/2014/main" id="{5314B2B6-1799-1840-8C41-06DE8DBF4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1558" y="2750334"/>
            <a:ext cx="3095897" cy="2321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May be an image of 14 people and people smiling">
            <a:extLst>
              <a:ext uri="{FF2B5EF4-FFF2-40B4-BE49-F238E27FC236}">
                <a16:creationId xmlns:a16="http://schemas.microsoft.com/office/drawing/2014/main" id="{1EDAFD2D-40FE-4247-AFEB-93DAFEB92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8878" y="949927"/>
            <a:ext cx="2830484" cy="212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2010 Body Forward</a:t>
            </a:r>
            <a:endParaRPr/>
          </a:p>
        </p:txBody>
      </p:sp>
      <p:sp>
        <p:nvSpPr>
          <p:cNvPr id="582" name="Google Shape;582;p76"/>
          <p:cNvSpPr txBox="1">
            <a:spLocks noGrp="1"/>
          </p:cNvSpPr>
          <p:nvPr>
            <p:ph idx="1"/>
          </p:nvPr>
        </p:nvSpPr>
        <p:spPr>
          <a:xfrm>
            <a:off x="106135" y="1648731"/>
            <a:ext cx="4334092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2400" dirty="0"/>
              <a:t>BOB-1 Hand Device by The Flying Monkeys of Ames, Iowa</a:t>
            </a:r>
            <a:endParaRPr sz="2400" dirty="0"/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2400" dirty="0"/>
              <a:t>Low-cost prosthetic device </a:t>
            </a:r>
            <a:endParaRPr sz="2400" dirty="0"/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2400" dirty="0"/>
              <a:t>Represented FIRST at the White House Science Fair</a:t>
            </a:r>
            <a:endParaRPr sz="2400" dirty="0"/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2400" dirty="0"/>
              <a:t>June 16, 2015: U.S. Patent No. 8,840,157</a:t>
            </a:r>
            <a:r>
              <a:rPr lang="en-US" sz="18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endParaRPr sz="3200" dirty="0"/>
          </a:p>
        </p:txBody>
      </p:sp>
      <p:sp>
        <p:nvSpPr>
          <p:cNvPr id="583" name="Google Shape;583;p7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52</a:t>
            </a:fld>
            <a:endParaRPr/>
          </a:p>
        </p:txBody>
      </p:sp>
      <p:pic>
        <p:nvPicPr>
          <p:cNvPr id="584" name="Google Shape;58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3775" y="1282800"/>
            <a:ext cx="4042725" cy="269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2016 Animal Allies</a:t>
            </a:r>
            <a:endParaRPr/>
          </a:p>
        </p:txBody>
      </p:sp>
      <p:sp>
        <p:nvSpPr>
          <p:cNvPr id="591" name="Google Shape;591;p77"/>
          <p:cNvSpPr txBox="1">
            <a:spLocks noGrp="1"/>
          </p:cNvSpPr>
          <p:nvPr>
            <p:ph idx="1"/>
          </p:nvPr>
        </p:nvSpPr>
        <p:spPr>
          <a:xfrm>
            <a:off x="106135" y="1648731"/>
            <a:ext cx="4465866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2000" dirty="0"/>
              <a:t>The H20 Post by The Hydrators of Oakville, Ontario, Canada</a:t>
            </a:r>
            <a:endParaRPr sz="2000" dirty="0"/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2000" dirty="0"/>
              <a:t>The H20 Post (Horses Hydrating Outside) monitors the amount of water horses drink. </a:t>
            </a:r>
            <a:endParaRPr sz="2000" dirty="0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 dirty="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592" name="Google Shape;592;p7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53</a:t>
            </a:fld>
            <a:endParaRPr/>
          </a:p>
        </p:txBody>
      </p:sp>
      <p:pic>
        <p:nvPicPr>
          <p:cNvPr id="593" name="Google Shape;59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3175" y="1504013"/>
            <a:ext cx="3810000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 City Shaper</a:t>
            </a:r>
            <a:endParaRPr/>
          </a:p>
        </p:txBody>
      </p:sp>
      <p:sp>
        <p:nvSpPr>
          <p:cNvPr id="600" name="Google Shape;600;p78"/>
          <p:cNvSpPr txBox="1">
            <a:spLocks noGrp="1"/>
          </p:cNvSpPr>
          <p:nvPr>
            <p:ph idx="1"/>
          </p:nvPr>
        </p:nvSpPr>
        <p:spPr>
          <a:xfrm>
            <a:off x="106134" y="1648731"/>
            <a:ext cx="5002579" cy="29776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2400" dirty="0"/>
              <a:t>E-Wall by </a:t>
            </a:r>
            <a:r>
              <a:rPr lang="en-US" sz="2400" dirty="0" err="1"/>
              <a:t>Aldeatron</a:t>
            </a:r>
            <a:r>
              <a:rPr lang="en-US" sz="2400" dirty="0"/>
              <a:t> </a:t>
            </a:r>
            <a:r>
              <a:rPr lang="en-US" sz="2400" dirty="0" err="1"/>
              <a:t>Robotix</a:t>
            </a:r>
            <a:r>
              <a:rPr lang="en-US" sz="2400" dirty="0"/>
              <a:t> of the Canary Islands, Spain</a:t>
            </a:r>
            <a:endParaRPr sz="2400" dirty="0"/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2400" dirty="0"/>
              <a:t>Low cost, lightweight, eco-friendly building block made from recycled cardboard and Fountain grass. </a:t>
            </a:r>
            <a:endParaRPr sz="2000" b="1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7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54</a:t>
            </a:fld>
            <a:endParaRPr/>
          </a:p>
        </p:txBody>
      </p:sp>
      <p:pic>
        <p:nvPicPr>
          <p:cNvPr id="602" name="Google Shape;60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1200" y="1894052"/>
            <a:ext cx="3620400" cy="20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31AA-7F64-D249-9FB8-DC33C5A50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307" y="4270831"/>
            <a:ext cx="8863693" cy="496432"/>
          </a:xfrm>
        </p:spPr>
        <p:txBody>
          <a:bodyPr/>
          <a:lstStyle/>
          <a:p>
            <a:r>
              <a:rPr lang="en-US" sz="1600" b="0" i="1" dirty="0"/>
              <a:t>This presentation and most of the team images are by Not the Droids You Are Looking For and Tiger Techs. Other images are obtained from FIRST LEGO League and </a:t>
            </a:r>
            <a:r>
              <a:rPr lang="en-US" sz="1600" b="0" i="1" dirty="0" err="1"/>
              <a:t>FLLTutorials</a:t>
            </a:r>
            <a:r>
              <a:rPr lang="en-US" sz="1600" i="1" dirty="0" err="1"/>
              <a:t>.com</a:t>
            </a:r>
            <a:endParaRPr lang="en-US" sz="1600" b="0" i="1" dirty="0"/>
          </a:p>
        </p:txBody>
      </p:sp>
      <p:sp>
        <p:nvSpPr>
          <p:cNvPr id="625" name="Google Shape;625;p8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600"/>
              </a:spcAft>
              <a:buNone/>
            </a:pPr>
            <a:r>
              <a:rPr lang="en-US" sz="3600" b="1" dirty="0"/>
              <a:t>QUESTIONS?</a:t>
            </a:r>
            <a:endParaRPr sz="3200" dirty="0"/>
          </a:p>
        </p:txBody>
      </p:sp>
      <p:sp>
        <p:nvSpPr>
          <p:cNvPr id="626" name="Google Shape;626;p8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US" dirty="0"/>
              <a:t>Approximate Timeline</a:t>
            </a:r>
            <a:endParaRPr dirty="0"/>
          </a:p>
        </p:txBody>
      </p:sp>
      <p:sp>
        <p:nvSpPr>
          <p:cNvPr id="150" name="Google Shape;150;p2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2100" b="1" dirty="0">
                <a:solidFill>
                  <a:srgbClr val="1A1818"/>
                </a:solidFill>
              </a:rPr>
              <a:t>August 2, 2022:</a:t>
            </a:r>
            <a:r>
              <a:rPr lang="en-US" sz="2100" dirty="0">
                <a:solidFill>
                  <a:srgbClr val="1A1818"/>
                </a:solidFill>
              </a:rPr>
              <a:t>  Challenge documents released</a:t>
            </a:r>
            <a:endParaRPr sz="2400" dirty="0"/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</a:pPr>
            <a:r>
              <a:rPr lang="en-US" sz="2100" b="1" dirty="0">
                <a:solidFill>
                  <a:srgbClr val="1A1818"/>
                </a:solidFill>
              </a:rPr>
              <a:t>August-November 2022: </a:t>
            </a:r>
            <a:r>
              <a:rPr lang="en-US" sz="2100" dirty="0">
                <a:solidFill>
                  <a:srgbClr val="1A1818"/>
                </a:solidFill>
              </a:rPr>
              <a:t>Team meets weekly to solve the challenge</a:t>
            </a:r>
            <a:endParaRPr sz="2100" dirty="0">
              <a:solidFill>
                <a:srgbClr val="1A1818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1A1818"/>
              </a:buClr>
              <a:buSzPts val="2100"/>
              <a:buNone/>
            </a:pPr>
            <a:r>
              <a:rPr lang="en-US" sz="2100" b="1" dirty="0">
                <a:solidFill>
                  <a:srgbClr val="1A1818"/>
                </a:solidFill>
              </a:rPr>
              <a:t>November-December 2022:</a:t>
            </a:r>
            <a:r>
              <a:rPr lang="en-US" sz="2100" dirty="0">
                <a:solidFill>
                  <a:srgbClr val="1A1818"/>
                </a:solidFill>
              </a:rPr>
              <a:t> Qualifiers</a:t>
            </a:r>
            <a:endParaRPr sz="2100" dirty="0">
              <a:solidFill>
                <a:srgbClr val="1A1818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1A1818"/>
              </a:buClr>
              <a:buSzPts val="2100"/>
              <a:buNone/>
            </a:pPr>
            <a:r>
              <a:rPr lang="en-US" sz="2100" b="1" dirty="0">
                <a:solidFill>
                  <a:srgbClr val="1A1818"/>
                </a:solidFill>
              </a:rPr>
              <a:t>December 2022 -January 2023: </a:t>
            </a:r>
            <a:r>
              <a:rPr lang="en-US" sz="2100" dirty="0">
                <a:solidFill>
                  <a:srgbClr val="1A1818"/>
                </a:solidFill>
              </a:rPr>
              <a:t>State/Regional Championship</a:t>
            </a:r>
            <a:endParaRPr sz="2100" dirty="0">
              <a:solidFill>
                <a:srgbClr val="1A1818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1A1818"/>
              </a:buClr>
              <a:buSzPts val="2100"/>
              <a:buNone/>
            </a:pPr>
            <a:r>
              <a:rPr lang="en-US" sz="2100" b="1" dirty="0">
                <a:solidFill>
                  <a:srgbClr val="1A1818"/>
                </a:solidFill>
              </a:rPr>
              <a:t>April 2023:</a:t>
            </a:r>
            <a:r>
              <a:rPr lang="en-US" sz="2100" dirty="0">
                <a:solidFill>
                  <a:srgbClr val="1A1818"/>
                </a:solidFill>
              </a:rPr>
              <a:t> World Championships</a:t>
            </a:r>
            <a:endParaRPr sz="2100" dirty="0">
              <a:solidFill>
                <a:srgbClr val="1A1818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1A1818"/>
              </a:buClr>
              <a:buSzPts val="2100"/>
              <a:buNone/>
            </a:pPr>
            <a:r>
              <a:rPr lang="en-US" sz="2100" b="1" dirty="0">
                <a:solidFill>
                  <a:srgbClr val="1A1818"/>
                </a:solidFill>
              </a:rPr>
              <a:t>May 2023: </a:t>
            </a:r>
            <a:r>
              <a:rPr lang="en-US" sz="2100" dirty="0">
                <a:solidFill>
                  <a:srgbClr val="1A1818"/>
                </a:solidFill>
              </a:rPr>
              <a:t>Open Invitationals</a:t>
            </a:r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1A1818"/>
              </a:buClr>
              <a:buSzPts val="2100"/>
              <a:buNone/>
            </a:pPr>
            <a:endParaRPr lang="en-US" sz="2100" dirty="0">
              <a:solidFill>
                <a:srgbClr val="1A1818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1A1818"/>
              </a:buClr>
              <a:buSzPts val="2100"/>
              <a:buNone/>
            </a:pPr>
            <a:r>
              <a:rPr lang="en-US" sz="2100" dirty="0">
                <a:solidFill>
                  <a:srgbClr val="1A1818"/>
                </a:solidFill>
              </a:rPr>
              <a:t>Timelines vary by region. Contact your local organizers for more contest dates.</a:t>
            </a:r>
            <a:endParaRPr sz="2100" dirty="0">
              <a:solidFill>
                <a:srgbClr val="1A1818"/>
              </a:solidFill>
            </a:endParaRPr>
          </a:p>
        </p:txBody>
      </p:sp>
      <p:sp>
        <p:nvSpPr>
          <p:cNvPr id="151" name="Google Shape;151;p2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/>
              <a:t>Team Costs</a:t>
            </a:r>
            <a:endParaRPr/>
          </a:p>
        </p:txBody>
      </p:sp>
      <p:sp>
        <p:nvSpPr>
          <p:cNvPr id="157" name="Google Shape;157;p2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Robot/Equipment - approx. $500.00 per robot (2 per team is useful)</a:t>
            </a:r>
            <a:endParaRPr sz="2000"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1800" dirty="0"/>
              <a:t>SPIKE Prime, MINDSTORMS EV3, MINDSTORMS Robot Inventor</a:t>
            </a: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1800" dirty="0"/>
              <a:t>You can purchase from FIRST via you Dashboard or directly from LEGO Education</a:t>
            </a: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1800" dirty="0"/>
              <a:t>Cost includes a Core Set + Expansion Set</a:t>
            </a:r>
            <a:endParaRPr sz="18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Wooden Robotics Table - </a:t>
            </a:r>
            <a:r>
              <a:rPr lang="en-US" sz="2000" dirty="0" err="1"/>
              <a:t>approx</a:t>
            </a:r>
            <a:r>
              <a:rPr lang="en-US" sz="2000" dirty="0"/>
              <a:t> $100.00</a:t>
            </a:r>
            <a:endParaRPr sz="18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National Team Registration - $225 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LEGO Challenge Set - $75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Local Tournament Registration - $75-$250+ (varies greatly by region)</a:t>
            </a:r>
            <a:endParaRPr sz="18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Travel Expenses</a:t>
            </a:r>
            <a:endParaRPr sz="18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Shirts/Supplies</a:t>
            </a:r>
          </a:p>
        </p:txBody>
      </p:sp>
      <p:sp>
        <p:nvSpPr>
          <p:cNvPr id="158" name="Google Shape;158;p2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US" dirty="0"/>
              <a:t>Four Parts of </a:t>
            </a:r>
            <a:r>
              <a:rPr lang="en-US" i="1" dirty="0"/>
              <a:t>FIRST</a:t>
            </a:r>
            <a:r>
              <a:rPr lang="en-US" dirty="0"/>
              <a:t> LEGO League Challenge</a:t>
            </a:r>
            <a:endParaRPr dirty="0"/>
          </a:p>
        </p:txBody>
      </p:sp>
      <p:sp>
        <p:nvSpPr>
          <p:cNvPr id="164" name="Google Shape;164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A89C16-031F-90D1-127D-153E55D8B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4" y="1447801"/>
            <a:ext cx="3460025" cy="3520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EC4F96-ACD1-671F-0A87-42A9DFFADFEB}"/>
              </a:ext>
            </a:extLst>
          </p:cNvPr>
          <p:cNvSpPr txBox="1"/>
          <p:nvPr/>
        </p:nvSpPr>
        <p:spPr>
          <a:xfrm>
            <a:off x="4099560" y="1963262"/>
            <a:ext cx="46939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Four equally weighted parts of </a:t>
            </a:r>
            <a:r>
              <a:rPr lang="en-US" sz="2400" i="1" dirty="0"/>
              <a:t>FIRST</a:t>
            </a:r>
            <a:r>
              <a:rPr lang="en-US" sz="2400" dirty="0"/>
              <a:t> LEGO League Challenge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Each accounts for 25% of your total performance at your event. </a:t>
            </a:r>
            <a:endParaRPr lang="en-US" sz="2400" dirty="0">
              <a:effectLst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E6166F4-FA7D-C5E3-B3F8-B5515C4BE6E8}"/>
              </a:ext>
            </a:extLst>
          </p:cNvPr>
          <p:cNvSpPr txBox="1">
            <a:spLocks noChangeAspect="1"/>
          </p:cNvSpPr>
          <p:nvPr/>
        </p:nvSpPr>
        <p:spPr>
          <a:xfrm>
            <a:off x="427382" y="1828804"/>
            <a:ext cx="8289235" cy="609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6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/>
              <a:t>Core Values</a:t>
            </a:r>
          </a:p>
        </p:txBody>
      </p:sp>
    </p:spTree>
    <p:extLst>
      <p:ext uri="{BB962C8B-B14F-4D97-AF65-F5344CB8AC3E}">
        <p14:creationId xmlns:p14="http://schemas.microsoft.com/office/powerpoint/2010/main" val="37187110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41DB571B2A3F2438EA9F411053F828A" ma:contentTypeVersion="13" ma:contentTypeDescription="Create a new document." ma:contentTypeScope="" ma:versionID="893f0e5b4104627abbb212930aed3245">
  <xsd:schema xmlns:xsd="http://www.w3.org/2001/XMLSchema" xmlns:xs="http://www.w3.org/2001/XMLSchema" xmlns:p="http://schemas.microsoft.com/office/2006/metadata/properties" xmlns:ns2="7caf78fb-f71c-4a6f-8d9d-8e46613456e0" xmlns:ns3="48f12688-8fd6-47b2-a22c-5b60723771af" targetNamespace="http://schemas.microsoft.com/office/2006/metadata/properties" ma:root="true" ma:fieldsID="3d99d3342ceab04915f728798e125153" ns2:_="" ns3:_="">
    <xsd:import namespace="7caf78fb-f71c-4a6f-8d9d-8e46613456e0"/>
    <xsd:import namespace="48f12688-8fd6-47b2-a22c-5b60723771a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af78fb-f71c-4a6f-8d9d-8e46613456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f12688-8fd6-47b2-a22c-5b60723771a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7E05618-A96B-42E5-83E0-17C5A8AD73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caf78fb-f71c-4a6f-8d9d-8e46613456e0"/>
    <ds:schemaRef ds:uri="48f12688-8fd6-47b2-a22c-5b60723771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882D0D-F2B0-47C7-B656-F0DE96E0D9A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F649AF3-F033-4356-8F8E-B3877FC8F9C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20422</TotalTime>
  <Words>2766</Words>
  <Application>Microsoft Macintosh PowerPoint</Application>
  <PresentationFormat>On-screen Show (16:9)</PresentationFormat>
  <Paragraphs>446</Paragraphs>
  <Slides>55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Arial</vt:lpstr>
      <vt:lpstr>Avenir</vt:lpstr>
      <vt:lpstr>Calibri</vt:lpstr>
      <vt:lpstr>Calibri Light</vt:lpstr>
      <vt:lpstr>Roboto</vt:lpstr>
      <vt:lpstr>Trebuchet MS</vt:lpstr>
      <vt:lpstr>Essential</vt:lpstr>
      <vt:lpstr>Custom Design</vt:lpstr>
      <vt:lpstr>PowerPoint Presentation</vt:lpstr>
      <vt:lpstr>PowerPoint Presentation</vt:lpstr>
      <vt:lpstr>Table of Contents</vt:lpstr>
      <vt:lpstr>Three FIRST Programs (K-12)</vt:lpstr>
      <vt:lpstr>Team</vt:lpstr>
      <vt:lpstr>Approximate Timeline</vt:lpstr>
      <vt:lpstr>Team Costs</vt:lpstr>
      <vt:lpstr>Four Parts of FIRST LEGO League Challenge</vt:lpstr>
      <vt:lpstr>PowerPoint Presentation</vt:lpstr>
      <vt:lpstr>What are Core Values?</vt:lpstr>
      <vt:lpstr>What is Gracious Professionalism and Coopertition?</vt:lpstr>
      <vt:lpstr>Core Values Rubric</vt:lpstr>
      <vt:lpstr>Create a Team Identity/Have Fun</vt:lpstr>
      <vt:lpstr>Spread STEM in the Community</vt:lpstr>
      <vt:lpstr>Help Other Teams</vt:lpstr>
      <vt:lpstr>Learn to Communicate</vt:lpstr>
      <vt:lpstr>Core Values Judging</vt:lpstr>
      <vt:lpstr>Learn to Work Together as a Team</vt:lpstr>
      <vt:lpstr>Learning Life Skills through FIRST</vt:lpstr>
      <vt:lpstr>Events</vt:lpstr>
      <vt:lpstr>PowerPoint Presentation</vt:lpstr>
      <vt:lpstr>Overview</vt:lpstr>
      <vt:lpstr>Robot Runs</vt:lpstr>
      <vt:lpstr>Super Powered 2022 Season </vt:lpstr>
      <vt:lpstr>Challenges Teams Face</vt:lpstr>
      <vt:lpstr>Robot Missions</vt:lpstr>
      <vt:lpstr>PowerPoint Presentation</vt:lpstr>
      <vt:lpstr>Types of Programming</vt:lpstr>
      <vt:lpstr>Programming Concepts to Learn Through FIRST</vt:lpstr>
      <vt:lpstr>Engineering Concepts you Learn Through FIRST</vt:lpstr>
      <vt:lpstr>Robot Design Rubric</vt:lpstr>
      <vt:lpstr>Focus on the Engineering Design Process</vt:lpstr>
      <vt:lpstr>Document Your Engineering Design Process</vt:lpstr>
      <vt:lpstr>Robot Testing is Very Important </vt:lpstr>
      <vt:lpstr>Judging</vt:lpstr>
      <vt:lpstr>PowerPoint Presentation</vt:lpstr>
      <vt:lpstr>Innovation Project is based on a yearly theme</vt:lpstr>
      <vt:lpstr>Research Project Process/Engineering Design Process </vt:lpstr>
      <vt:lpstr>Innovation Project Rubric</vt:lpstr>
      <vt:lpstr>Identify a Problem</vt:lpstr>
      <vt:lpstr>Meet Experts</vt:lpstr>
      <vt:lpstr>Go on Fieldtrips</vt:lpstr>
      <vt:lpstr>Design And Create A Solution</vt:lpstr>
      <vt:lpstr>Iterate</vt:lpstr>
      <vt:lpstr>Share With Experts </vt:lpstr>
      <vt:lpstr>PowerPoint Presentation</vt:lpstr>
      <vt:lpstr>What is GIobal Innovation Award?</vt:lpstr>
      <vt:lpstr>How do you qualify for it?</vt:lpstr>
      <vt:lpstr>What happens when you make Top 20?</vt:lpstr>
      <vt:lpstr>GIA has a Separate Rubric</vt:lpstr>
      <vt:lpstr>Why is GIA important?</vt:lpstr>
      <vt:lpstr>2010 Body Forward</vt:lpstr>
      <vt:lpstr>2016 Animal Allies</vt:lpstr>
      <vt:lpstr>2020 City Shaper</vt:lpstr>
      <vt:lpstr>This presentation and most of the team images are by Not the Droids You Are Looking For and Tiger Techs. Other images are obtained from FIRST LEGO League and FLLTutorials.com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Kristen Stutt</dc:creator>
  <cp:lastModifiedBy>Srinivasan Seshan</cp:lastModifiedBy>
  <cp:revision>98</cp:revision>
  <dcterms:created xsi:type="dcterms:W3CDTF">2017-02-15T18:38:39Z</dcterms:created>
  <dcterms:modified xsi:type="dcterms:W3CDTF">2022-08-11T12:04:15Z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0x010100741DB571B2A3F2438EA9F411053F828A</vt:lpwstr>
  </property>
</Properties>
</file>